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92" r:id="rId1"/>
  </p:sldMasterIdLst>
  <p:notesMasterIdLst>
    <p:notesMasterId r:id="rId18"/>
  </p:notesMasterIdLst>
  <p:sldIdLst>
    <p:sldId id="260" r:id="rId2"/>
    <p:sldId id="282" r:id="rId3"/>
    <p:sldId id="283" r:id="rId4"/>
    <p:sldId id="285" r:id="rId5"/>
    <p:sldId id="325" r:id="rId6"/>
    <p:sldId id="324" r:id="rId7"/>
    <p:sldId id="277" r:id="rId8"/>
    <p:sldId id="316" r:id="rId9"/>
    <p:sldId id="321" r:id="rId10"/>
    <p:sldId id="322" r:id="rId11"/>
    <p:sldId id="329" r:id="rId12"/>
    <p:sldId id="311" r:id="rId13"/>
    <p:sldId id="326" r:id="rId14"/>
    <p:sldId id="328" r:id="rId15"/>
    <p:sldId id="327"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ok Sambuddha" initials="AS" lastIdx="2" clrIdx="0">
    <p:extLst>
      <p:ext uri="{19B8F6BF-5375-455C-9EA6-DF929625EA0E}">
        <p15:presenceInfo xmlns:p15="http://schemas.microsoft.com/office/powerpoint/2012/main" userId="S::alok.sambuddha1@aexp.com::d88f7542-2bc4-4ac8-b320-9b35e471aa7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937F"/>
    <a:srgbClr val="0D4753"/>
    <a:srgbClr val="C01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774" autoAdjust="0"/>
    <p:restoredTop sz="94434" autoAdjust="0"/>
  </p:normalViewPr>
  <p:slideViewPr>
    <p:cSldViewPr snapToGrid="0">
      <p:cViewPr varScale="1">
        <p:scale>
          <a:sx n="124" d="100"/>
          <a:sy n="124" d="100"/>
        </p:scale>
        <p:origin x="1040" y="16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3E395D-62CB-447E-BD08-11E805417D0B}" type="datetimeFigureOut">
              <a:rPr lang="en-US" smtClean="0"/>
              <a:t>2/3/22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0ECDC2-5A63-49D5-BC07-7C0B0C0E827B}" type="slidenum">
              <a:rPr lang="en-US" smtClean="0"/>
              <a:t>‹#›</a:t>
            </a:fld>
            <a:endParaRPr lang="en-US" dirty="0"/>
          </a:p>
        </p:txBody>
      </p:sp>
    </p:spTree>
    <p:extLst>
      <p:ext uri="{BB962C8B-B14F-4D97-AF65-F5344CB8AC3E}">
        <p14:creationId xmlns:p14="http://schemas.microsoft.com/office/powerpoint/2010/main" val="3311847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0ECDC2-5A63-49D5-BC07-7C0B0C0E827B}" type="slidenum">
              <a:rPr lang="en-US" smtClean="0"/>
              <a:t>1</a:t>
            </a:fld>
            <a:endParaRPr lang="en-US" dirty="0"/>
          </a:p>
        </p:txBody>
      </p:sp>
    </p:spTree>
    <p:extLst>
      <p:ext uri="{BB962C8B-B14F-4D97-AF65-F5344CB8AC3E}">
        <p14:creationId xmlns:p14="http://schemas.microsoft.com/office/powerpoint/2010/main" val="112201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10</a:t>
            </a:fld>
            <a:endParaRPr lang="en-US" dirty="0"/>
          </a:p>
        </p:txBody>
      </p:sp>
    </p:spTree>
    <p:extLst>
      <p:ext uri="{BB962C8B-B14F-4D97-AF65-F5344CB8AC3E}">
        <p14:creationId xmlns:p14="http://schemas.microsoft.com/office/powerpoint/2010/main" val="64764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11</a:t>
            </a:fld>
            <a:endParaRPr lang="en-US" dirty="0"/>
          </a:p>
        </p:txBody>
      </p:sp>
    </p:spTree>
    <p:extLst>
      <p:ext uri="{BB962C8B-B14F-4D97-AF65-F5344CB8AC3E}">
        <p14:creationId xmlns:p14="http://schemas.microsoft.com/office/powerpoint/2010/main" val="706914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12</a:t>
            </a:fld>
            <a:endParaRPr lang="en-US" dirty="0"/>
          </a:p>
        </p:txBody>
      </p:sp>
    </p:spTree>
    <p:extLst>
      <p:ext uri="{BB962C8B-B14F-4D97-AF65-F5344CB8AC3E}">
        <p14:creationId xmlns:p14="http://schemas.microsoft.com/office/powerpoint/2010/main" val="1037256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13</a:t>
            </a:fld>
            <a:endParaRPr lang="en-US" dirty="0"/>
          </a:p>
        </p:txBody>
      </p:sp>
    </p:spTree>
    <p:extLst>
      <p:ext uri="{BB962C8B-B14F-4D97-AF65-F5344CB8AC3E}">
        <p14:creationId xmlns:p14="http://schemas.microsoft.com/office/powerpoint/2010/main" val="1029607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2</a:t>
            </a:fld>
            <a:endParaRPr lang="en-US" dirty="0"/>
          </a:p>
        </p:txBody>
      </p:sp>
    </p:spTree>
    <p:extLst>
      <p:ext uri="{BB962C8B-B14F-4D97-AF65-F5344CB8AC3E}">
        <p14:creationId xmlns:p14="http://schemas.microsoft.com/office/powerpoint/2010/main" val="537131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3</a:t>
            </a:fld>
            <a:endParaRPr lang="en-US" dirty="0"/>
          </a:p>
        </p:txBody>
      </p:sp>
    </p:spTree>
    <p:extLst>
      <p:ext uri="{BB962C8B-B14F-4D97-AF65-F5344CB8AC3E}">
        <p14:creationId xmlns:p14="http://schemas.microsoft.com/office/powerpoint/2010/main" val="2507769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4</a:t>
            </a:fld>
            <a:endParaRPr lang="en-US" dirty="0"/>
          </a:p>
        </p:txBody>
      </p:sp>
    </p:spTree>
    <p:extLst>
      <p:ext uri="{BB962C8B-B14F-4D97-AF65-F5344CB8AC3E}">
        <p14:creationId xmlns:p14="http://schemas.microsoft.com/office/powerpoint/2010/main" val="16609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5</a:t>
            </a:fld>
            <a:endParaRPr lang="en-US" dirty="0"/>
          </a:p>
        </p:txBody>
      </p:sp>
    </p:spTree>
    <p:extLst>
      <p:ext uri="{BB962C8B-B14F-4D97-AF65-F5344CB8AC3E}">
        <p14:creationId xmlns:p14="http://schemas.microsoft.com/office/powerpoint/2010/main" val="3231384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6</a:t>
            </a:fld>
            <a:endParaRPr lang="en-US" dirty="0"/>
          </a:p>
        </p:txBody>
      </p:sp>
    </p:spTree>
    <p:extLst>
      <p:ext uri="{BB962C8B-B14F-4D97-AF65-F5344CB8AC3E}">
        <p14:creationId xmlns:p14="http://schemas.microsoft.com/office/powerpoint/2010/main" val="2701429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7</a:t>
            </a:fld>
            <a:endParaRPr lang="en-US" dirty="0"/>
          </a:p>
        </p:txBody>
      </p:sp>
    </p:spTree>
    <p:extLst>
      <p:ext uri="{BB962C8B-B14F-4D97-AF65-F5344CB8AC3E}">
        <p14:creationId xmlns:p14="http://schemas.microsoft.com/office/powerpoint/2010/main" val="984625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8</a:t>
            </a:fld>
            <a:endParaRPr lang="en-US" dirty="0"/>
          </a:p>
        </p:txBody>
      </p:sp>
    </p:spTree>
    <p:extLst>
      <p:ext uri="{BB962C8B-B14F-4D97-AF65-F5344CB8AC3E}">
        <p14:creationId xmlns:p14="http://schemas.microsoft.com/office/powerpoint/2010/main" val="219440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9</a:t>
            </a:fld>
            <a:endParaRPr lang="en-US" dirty="0"/>
          </a:p>
        </p:txBody>
      </p:sp>
    </p:spTree>
    <p:extLst>
      <p:ext uri="{BB962C8B-B14F-4D97-AF65-F5344CB8AC3E}">
        <p14:creationId xmlns:p14="http://schemas.microsoft.com/office/powerpoint/2010/main" val="2896776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B323900-E07F-4BA6-B3F2-2164D0E6C850}" type="datetime1">
              <a:rPr lang="en-US" smtClean="0"/>
              <a:t>2/3/22</a:t>
            </a:fld>
            <a:endParaRPr lang="en-US" dirty="0"/>
          </a:p>
        </p:txBody>
      </p:sp>
      <p:sp>
        <p:nvSpPr>
          <p:cNvPr id="5" name="Footer Placeholder 4"/>
          <p:cNvSpPr>
            <a:spLocks noGrp="1"/>
          </p:cNvSpPr>
          <p:nvPr>
            <p:ph type="ftr" sz="quarter" idx="11"/>
          </p:nvPr>
        </p:nvSpPr>
        <p:spPr/>
        <p:txBody>
          <a:bodyPr/>
          <a:lstStyle/>
          <a:p>
            <a:r>
              <a:rPr lang="en-US"/>
              <a:t>Confidential and Proprietary. Copyright (c) by TrueVibez 2020</a:t>
            </a:r>
            <a:endParaRPr lang="en-US" dirty="0"/>
          </a:p>
        </p:txBody>
      </p:sp>
      <p:sp>
        <p:nvSpPr>
          <p:cNvPr id="6" name="Slide Number Placeholder 5"/>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4076099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BBEB76-CFEC-42A3-A460-F73A45093F28}" type="datetime1">
              <a:rPr lang="en-US" smtClean="0"/>
              <a:t>2/3/22</a:t>
            </a:fld>
            <a:endParaRPr lang="en-US" dirty="0"/>
          </a:p>
        </p:txBody>
      </p:sp>
      <p:sp>
        <p:nvSpPr>
          <p:cNvPr id="5" name="Footer Placeholder 4"/>
          <p:cNvSpPr>
            <a:spLocks noGrp="1"/>
          </p:cNvSpPr>
          <p:nvPr>
            <p:ph type="ftr" sz="quarter" idx="11"/>
          </p:nvPr>
        </p:nvSpPr>
        <p:spPr/>
        <p:txBody>
          <a:bodyPr/>
          <a:lstStyle/>
          <a:p>
            <a:r>
              <a:rPr lang="en-US"/>
              <a:t>Confidential and Proprietary. Copyright (c) by TrueVibez 2020</a:t>
            </a:r>
            <a:endParaRPr lang="en-US" dirty="0"/>
          </a:p>
        </p:txBody>
      </p:sp>
      <p:sp>
        <p:nvSpPr>
          <p:cNvPr id="6" name="Slide Number Placeholder 5"/>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2788579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1711C0-01FE-4C70-97DC-08C5C1E7C2D5}" type="datetime1">
              <a:rPr lang="en-US" smtClean="0"/>
              <a:t>2/3/22</a:t>
            </a:fld>
            <a:endParaRPr lang="en-US" dirty="0"/>
          </a:p>
        </p:txBody>
      </p:sp>
      <p:sp>
        <p:nvSpPr>
          <p:cNvPr id="5" name="Footer Placeholder 4"/>
          <p:cNvSpPr>
            <a:spLocks noGrp="1"/>
          </p:cNvSpPr>
          <p:nvPr>
            <p:ph type="ftr" sz="quarter" idx="11"/>
          </p:nvPr>
        </p:nvSpPr>
        <p:spPr/>
        <p:txBody>
          <a:bodyPr/>
          <a:lstStyle/>
          <a:p>
            <a:r>
              <a:rPr lang="en-US"/>
              <a:t>Confidential and Proprietary. Copyright (c) by TrueVibez 2020</a:t>
            </a:r>
            <a:endParaRPr lang="en-US" dirty="0"/>
          </a:p>
        </p:txBody>
      </p:sp>
      <p:sp>
        <p:nvSpPr>
          <p:cNvPr id="6" name="Slide Number Placeholder 5"/>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3293709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056598-DE4C-4537-85AF-5CE39C6D3E6A}" type="datetime1">
              <a:rPr lang="en-US" smtClean="0"/>
              <a:t>2/3/22</a:t>
            </a:fld>
            <a:endParaRPr lang="en-US" dirty="0"/>
          </a:p>
        </p:txBody>
      </p:sp>
      <p:sp>
        <p:nvSpPr>
          <p:cNvPr id="5" name="Footer Placeholder 4"/>
          <p:cNvSpPr>
            <a:spLocks noGrp="1"/>
          </p:cNvSpPr>
          <p:nvPr>
            <p:ph type="ftr" sz="quarter" idx="11"/>
          </p:nvPr>
        </p:nvSpPr>
        <p:spPr/>
        <p:txBody>
          <a:bodyPr/>
          <a:lstStyle/>
          <a:p>
            <a:r>
              <a:rPr lang="en-US"/>
              <a:t>Confidential and Proprietary. Copyright (c) by TrueVibez 2020</a:t>
            </a:r>
            <a:endParaRPr lang="en-US" dirty="0"/>
          </a:p>
        </p:txBody>
      </p:sp>
      <p:sp>
        <p:nvSpPr>
          <p:cNvPr id="6" name="Slide Number Placeholder 5"/>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428332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BCB4B8-6403-494D-8936-6DA195B26D10}" type="datetime1">
              <a:rPr lang="en-US" smtClean="0"/>
              <a:t>2/3/22</a:t>
            </a:fld>
            <a:endParaRPr lang="en-US" dirty="0"/>
          </a:p>
        </p:txBody>
      </p:sp>
      <p:sp>
        <p:nvSpPr>
          <p:cNvPr id="5" name="Footer Placeholder 4"/>
          <p:cNvSpPr>
            <a:spLocks noGrp="1"/>
          </p:cNvSpPr>
          <p:nvPr>
            <p:ph type="ftr" sz="quarter" idx="11"/>
          </p:nvPr>
        </p:nvSpPr>
        <p:spPr/>
        <p:txBody>
          <a:bodyPr/>
          <a:lstStyle/>
          <a:p>
            <a:r>
              <a:rPr lang="en-US"/>
              <a:t>Confidential and Proprietary. Copyright (c) by TrueVibez 2020</a:t>
            </a:r>
            <a:endParaRPr lang="en-US" dirty="0"/>
          </a:p>
        </p:txBody>
      </p:sp>
      <p:sp>
        <p:nvSpPr>
          <p:cNvPr id="6" name="Slide Number Placeholder 5"/>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2852735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1F6B00A-284E-41B7-99F9-AC5DF27011A5}" type="datetime1">
              <a:rPr lang="en-US" smtClean="0"/>
              <a:t>2/3/22</a:t>
            </a:fld>
            <a:endParaRPr lang="en-US" dirty="0"/>
          </a:p>
        </p:txBody>
      </p:sp>
      <p:sp>
        <p:nvSpPr>
          <p:cNvPr id="6" name="Footer Placeholder 5"/>
          <p:cNvSpPr>
            <a:spLocks noGrp="1"/>
          </p:cNvSpPr>
          <p:nvPr>
            <p:ph type="ftr" sz="quarter" idx="11"/>
          </p:nvPr>
        </p:nvSpPr>
        <p:spPr/>
        <p:txBody>
          <a:bodyPr/>
          <a:lstStyle/>
          <a:p>
            <a:r>
              <a:rPr lang="en-US"/>
              <a:t>Confidential and Proprietary. Copyright (c) by TrueVibez 2020</a:t>
            </a:r>
            <a:endParaRPr lang="en-US" dirty="0"/>
          </a:p>
        </p:txBody>
      </p:sp>
      <p:sp>
        <p:nvSpPr>
          <p:cNvPr id="7" name="Slide Number Placeholder 6"/>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4193049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E5CF07-1A13-46D7-9A50-E7A331A8846F}" type="datetime1">
              <a:rPr lang="en-US" smtClean="0"/>
              <a:t>2/3/22</a:t>
            </a:fld>
            <a:endParaRPr lang="en-US" dirty="0"/>
          </a:p>
        </p:txBody>
      </p:sp>
      <p:sp>
        <p:nvSpPr>
          <p:cNvPr id="8" name="Footer Placeholder 7"/>
          <p:cNvSpPr>
            <a:spLocks noGrp="1"/>
          </p:cNvSpPr>
          <p:nvPr>
            <p:ph type="ftr" sz="quarter" idx="11"/>
          </p:nvPr>
        </p:nvSpPr>
        <p:spPr/>
        <p:txBody>
          <a:bodyPr/>
          <a:lstStyle/>
          <a:p>
            <a:r>
              <a:rPr lang="en-US"/>
              <a:t>Confidential and Proprietary. Copyright (c) by TrueVibez 2020</a:t>
            </a:r>
            <a:endParaRPr lang="en-US" dirty="0"/>
          </a:p>
        </p:txBody>
      </p:sp>
      <p:sp>
        <p:nvSpPr>
          <p:cNvPr id="9" name="Slide Number Placeholder 8"/>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740218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5D65C4-5B4D-444E-A028-BC75FFFA34E1}" type="datetime1">
              <a:rPr lang="en-US" smtClean="0"/>
              <a:t>2/3/22</a:t>
            </a:fld>
            <a:endParaRPr lang="en-US" dirty="0"/>
          </a:p>
        </p:txBody>
      </p:sp>
      <p:sp>
        <p:nvSpPr>
          <p:cNvPr id="4" name="Footer Placeholder 3"/>
          <p:cNvSpPr>
            <a:spLocks noGrp="1"/>
          </p:cNvSpPr>
          <p:nvPr>
            <p:ph type="ftr" sz="quarter" idx="11"/>
          </p:nvPr>
        </p:nvSpPr>
        <p:spPr/>
        <p:txBody>
          <a:bodyPr/>
          <a:lstStyle/>
          <a:p>
            <a:r>
              <a:rPr lang="en-US"/>
              <a:t>Confidential and Proprietary. Copyright (c) by TrueVibez 2020</a:t>
            </a:r>
            <a:endParaRPr lang="en-US" dirty="0"/>
          </a:p>
        </p:txBody>
      </p:sp>
      <p:sp>
        <p:nvSpPr>
          <p:cNvPr id="5" name="Slide Number Placeholder 4"/>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1426666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1B32B-8452-42F5-8A49-0EAC6B263FB5}" type="datetime1">
              <a:rPr lang="en-US" smtClean="0"/>
              <a:t>2/3/22</a:t>
            </a:fld>
            <a:endParaRPr lang="en-US" dirty="0"/>
          </a:p>
        </p:txBody>
      </p:sp>
      <p:sp>
        <p:nvSpPr>
          <p:cNvPr id="3" name="Footer Placeholder 2"/>
          <p:cNvSpPr>
            <a:spLocks noGrp="1"/>
          </p:cNvSpPr>
          <p:nvPr>
            <p:ph type="ftr" sz="quarter" idx="11"/>
          </p:nvPr>
        </p:nvSpPr>
        <p:spPr/>
        <p:txBody>
          <a:bodyPr/>
          <a:lstStyle/>
          <a:p>
            <a:r>
              <a:rPr lang="en-US"/>
              <a:t>Confidential and Proprietary. Copyright (c) by TrueVibez 2020</a:t>
            </a:r>
            <a:endParaRPr lang="en-US" dirty="0"/>
          </a:p>
        </p:txBody>
      </p:sp>
      <p:sp>
        <p:nvSpPr>
          <p:cNvPr id="4" name="Slide Number Placeholder 3"/>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507105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DDE974-F603-4D77-91E7-437BD39054A2}" type="datetime1">
              <a:rPr lang="en-US" smtClean="0"/>
              <a:t>2/3/22</a:t>
            </a:fld>
            <a:endParaRPr lang="en-US" dirty="0"/>
          </a:p>
        </p:txBody>
      </p:sp>
      <p:sp>
        <p:nvSpPr>
          <p:cNvPr id="6" name="Footer Placeholder 5"/>
          <p:cNvSpPr>
            <a:spLocks noGrp="1"/>
          </p:cNvSpPr>
          <p:nvPr>
            <p:ph type="ftr" sz="quarter" idx="11"/>
          </p:nvPr>
        </p:nvSpPr>
        <p:spPr/>
        <p:txBody>
          <a:bodyPr/>
          <a:lstStyle/>
          <a:p>
            <a:r>
              <a:rPr lang="en-US"/>
              <a:t>Confidential and Proprietary. Copyright (c) by TrueVibez 2020</a:t>
            </a:r>
            <a:endParaRPr lang="en-US" dirty="0"/>
          </a:p>
        </p:txBody>
      </p:sp>
      <p:sp>
        <p:nvSpPr>
          <p:cNvPr id="7" name="Slide Number Placeholder 6"/>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106192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6D9F48-0372-4A1C-B4D7-019519F70BD6}" type="datetime1">
              <a:rPr lang="en-US" smtClean="0"/>
              <a:t>2/3/22</a:t>
            </a:fld>
            <a:endParaRPr lang="en-US" dirty="0"/>
          </a:p>
        </p:txBody>
      </p:sp>
      <p:sp>
        <p:nvSpPr>
          <p:cNvPr id="6" name="Footer Placeholder 5"/>
          <p:cNvSpPr>
            <a:spLocks noGrp="1"/>
          </p:cNvSpPr>
          <p:nvPr>
            <p:ph type="ftr" sz="quarter" idx="11"/>
          </p:nvPr>
        </p:nvSpPr>
        <p:spPr/>
        <p:txBody>
          <a:bodyPr/>
          <a:lstStyle/>
          <a:p>
            <a:r>
              <a:rPr lang="en-US"/>
              <a:t>Confidential and Proprietary. Copyright (c) by TrueVibez 2020</a:t>
            </a:r>
            <a:endParaRPr lang="en-US" dirty="0"/>
          </a:p>
        </p:txBody>
      </p:sp>
      <p:sp>
        <p:nvSpPr>
          <p:cNvPr id="7" name="Slide Number Placeholder 6"/>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844026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6041F9-9405-4496-B014-DB95F40DD5BA}" type="datetime1">
              <a:rPr lang="en-US" smtClean="0"/>
              <a:t>2/3/22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 and Proprietary. Copyright (c) by TrueVibez 2020</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960F7B-5716-4810-A91D-46252C2EC1F4}" type="slidenum">
              <a:rPr lang="en-US" smtClean="0"/>
              <a:t>‹#›</a:t>
            </a:fld>
            <a:endParaRPr lang="en-US" dirty="0"/>
          </a:p>
        </p:txBody>
      </p:sp>
    </p:spTree>
    <p:extLst>
      <p:ext uri="{BB962C8B-B14F-4D97-AF65-F5344CB8AC3E}">
        <p14:creationId xmlns:p14="http://schemas.microsoft.com/office/powerpoint/2010/main" val="4258739249"/>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7.tiff"/><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png"/><Relationship Id="rId21" Type="http://schemas.openxmlformats.org/officeDocument/2006/relationships/image" Target="../media/image29.png"/><Relationship Id="rId7" Type="http://schemas.openxmlformats.org/officeDocument/2006/relationships/image" Target="../media/image6.png"/><Relationship Id="rId12" Type="http://schemas.openxmlformats.org/officeDocument/2006/relationships/image" Target="../media/image20.svg"/><Relationship Id="rId17" Type="http://schemas.openxmlformats.org/officeDocument/2006/relationships/image" Target="../media/image25.png"/><Relationship Id="rId2" Type="http://schemas.openxmlformats.org/officeDocument/2006/relationships/notesSlide" Target="../notesSlides/notesSlide12.xml"/><Relationship Id="rId16" Type="http://schemas.openxmlformats.org/officeDocument/2006/relationships/image" Target="../media/image24.svg"/><Relationship Id="rId20" Type="http://schemas.openxmlformats.org/officeDocument/2006/relationships/image" Target="../media/image28.sv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9.png"/><Relationship Id="rId24" Type="http://schemas.openxmlformats.org/officeDocument/2006/relationships/image" Target="../media/image32.svg"/><Relationship Id="rId5" Type="http://schemas.openxmlformats.org/officeDocument/2006/relationships/image" Target="../media/image4.pn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9.png"/><Relationship Id="rId19"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22.svg"/><Relationship Id="rId22" Type="http://schemas.openxmlformats.org/officeDocument/2006/relationships/image" Target="../media/image30.sv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33.tiff"/><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36.tiff"/><Relationship Id="rId5" Type="http://schemas.openxmlformats.org/officeDocument/2006/relationships/image" Target="../media/image5.png"/><Relationship Id="rId10" Type="http://schemas.openxmlformats.org/officeDocument/2006/relationships/image" Target="../media/image35.tiff"/><Relationship Id="rId4" Type="http://schemas.openxmlformats.org/officeDocument/2006/relationships/image" Target="../media/image4.png"/><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40.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38.png"/><Relationship Id="rId5" Type="http://schemas.openxmlformats.org/officeDocument/2006/relationships/image" Target="../media/image5.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41.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tiff"/></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6.tiff"/><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p:nvPicPr>
        <p:blipFill>
          <a:blip r:embed="rId3"/>
          <a:stretch>
            <a:fillRect/>
          </a:stretch>
        </p:blipFill>
        <p:spPr>
          <a:xfrm>
            <a:off x="1585914" y="1091297"/>
            <a:ext cx="8786812" cy="5111401"/>
          </a:xfrm>
          <a:prstGeom prst="rect">
            <a:avLst/>
          </a:prstGeom>
        </p:spPr>
      </p:pic>
      <p:sp>
        <p:nvSpPr>
          <p:cNvPr id="17" name="TextBox 16"/>
          <p:cNvSpPr txBox="1"/>
          <p:nvPr/>
        </p:nvSpPr>
        <p:spPr>
          <a:xfrm>
            <a:off x="232230" y="352871"/>
            <a:ext cx="11698514" cy="584775"/>
          </a:xfrm>
          <a:prstGeom prst="rect">
            <a:avLst/>
          </a:prstGeom>
          <a:noFill/>
        </p:spPr>
        <p:txBody>
          <a:bodyPr wrap="square" rtlCol="0">
            <a:spAutoFit/>
          </a:bodyPr>
          <a:lstStyle/>
          <a:p>
            <a:pPr algn="ctr"/>
            <a:r>
              <a:rPr lang="en-US" sz="3200" b="1" dirty="0">
                <a:solidFill>
                  <a:schemeClr val="accent5">
                    <a:lumMod val="75000"/>
                  </a:schemeClr>
                </a:solidFill>
                <a:latin typeface="Arial Black" panose="020B0A04020102020204" pitchFamily="34" charset="0"/>
              </a:rPr>
              <a:t>WAIŪ– </a:t>
            </a:r>
            <a:r>
              <a:rPr lang="en-US" sz="3200" dirty="0">
                <a:solidFill>
                  <a:schemeClr val="accent5">
                    <a:lumMod val="75000"/>
                  </a:schemeClr>
                </a:solidFill>
                <a:latin typeface="Arial Black" panose="020B0A04020102020204" pitchFamily="34" charset="0"/>
              </a:rPr>
              <a:t>A Celebration Of Sharing Happiness</a:t>
            </a:r>
            <a:endParaRPr lang="en-US" sz="3200" b="1" i="1" dirty="0">
              <a:solidFill>
                <a:schemeClr val="accent5">
                  <a:lumMod val="75000"/>
                </a:schemeClr>
              </a:solidFill>
              <a:latin typeface="Arial Black" panose="020B0A04020102020204" pitchFamily="34" charset="0"/>
            </a:endParaRPr>
          </a:p>
        </p:txBody>
      </p:sp>
      <p:sp>
        <p:nvSpPr>
          <p:cNvPr id="2" name="Footer Placeholder 1"/>
          <p:cNvSpPr>
            <a:spLocks noGrp="1"/>
          </p:cNvSpPr>
          <p:nvPr>
            <p:ph type="ftr" sz="quarter" idx="11"/>
          </p:nvPr>
        </p:nvSpPr>
        <p:spPr/>
        <p:txBody>
          <a:bodyPr/>
          <a:lstStyle/>
          <a:p>
            <a:r>
              <a:rPr lang="en-US" dirty="0"/>
              <a:t>Confidential and Proprietary. Copyright (c) by </a:t>
            </a:r>
            <a:r>
              <a:rPr lang="en-US" dirty="0" err="1"/>
              <a:t>TrueVibez</a:t>
            </a:r>
            <a:r>
              <a:rPr lang="en-US" dirty="0"/>
              <a:t> 2020</a:t>
            </a:r>
          </a:p>
        </p:txBody>
      </p:sp>
      <p:sp>
        <p:nvSpPr>
          <p:cNvPr id="3" name="Slide Number Placeholder 2"/>
          <p:cNvSpPr>
            <a:spLocks noGrp="1"/>
          </p:cNvSpPr>
          <p:nvPr>
            <p:ph type="sldNum" sz="quarter" idx="12"/>
          </p:nvPr>
        </p:nvSpPr>
        <p:spPr/>
        <p:txBody>
          <a:bodyPr/>
          <a:lstStyle/>
          <a:p>
            <a:fld id="{D4960F7B-5716-4810-A91D-46252C2EC1F4}" type="slidenum">
              <a:rPr lang="en-US" smtClean="0"/>
              <a:t>1</a:t>
            </a:fld>
            <a:endParaRPr lang="en-US" dirty="0"/>
          </a:p>
        </p:txBody>
      </p:sp>
    </p:spTree>
    <p:extLst>
      <p:ext uri="{BB962C8B-B14F-4D97-AF65-F5344CB8AC3E}">
        <p14:creationId xmlns:p14="http://schemas.microsoft.com/office/powerpoint/2010/main" val="982758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28" y="224441"/>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35767" y="394717"/>
            <a:ext cx="6770352"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Customer – Elevated Pitch</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91319" y="6558170"/>
            <a:ext cx="4114800" cy="365125"/>
          </a:xfrm>
        </p:spPr>
        <p:txBody>
          <a:bodyPr/>
          <a:lstStyle/>
          <a:p>
            <a:r>
              <a:rPr lang="en-US" dirty="0"/>
              <a:t>Confidential and Proprietary. Copyright (c) by TrueVibez 2020</a:t>
            </a:r>
          </a:p>
        </p:txBody>
      </p:sp>
      <p:sp>
        <p:nvSpPr>
          <p:cNvPr id="2" name="Slide Number Placeholder 1"/>
          <p:cNvSpPr>
            <a:spLocks noGrp="1"/>
          </p:cNvSpPr>
          <p:nvPr>
            <p:ph type="sldNum" sz="quarter" idx="12"/>
          </p:nvPr>
        </p:nvSpPr>
        <p:spPr/>
        <p:txBody>
          <a:bodyPr/>
          <a:lstStyle/>
          <a:p>
            <a:fld id="{D4960F7B-5716-4810-A91D-46252C2EC1F4}" type="slidenum">
              <a:rPr lang="en-US" smtClean="0"/>
              <a:t>10</a:t>
            </a:fld>
            <a:endParaRPr lang="en-US" dirty="0"/>
          </a:p>
        </p:txBody>
      </p:sp>
      <p:pic>
        <p:nvPicPr>
          <p:cNvPr id="4" name="Picture 3">
            <a:extLst>
              <a:ext uri="{FF2B5EF4-FFF2-40B4-BE49-F238E27FC236}">
                <a16:creationId xmlns:a16="http://schemas.microsoft.com/office/drawing/2014/main" id="{5042AB3C-6EE4-DF4B-A2AE-779DE1E27D1D}"/>
              </a:ext>
            </a:extLst>
          </p:cNvPr>
          <p:cNvPicPr>
            <a:picLocks noChangeAspect="1"/>
          </p:cNvPicPr>
          <p:nvPr/>
        </p:nvPicPr>
        <p:blipFill>
          <a:blip r:embed="rId11"/>
          <a:stretch>
            <a:fillRect/>
          </a:stretch>
        </p:blipFill>
        <p:spPr>
          <a:xfrm>
            <a:off x="3781280" y="2289278"/>
            <a:ext cx="4942851" cy="3099411"/>
          </a:xfrm>
          <a:prstGeom prst="rect">
            <a:avLst/>
          </a:prstGeom>
        </p:spPr>
      </p:pic>
      <p:sp>
        <p:nvSpPr>
          <p:cNvPr id="29" name="TextBox 28">
            <a:extLst>
              <a:ext uri="{FF2B5EF4-FFF2-40B4-BE49-F238E27FC236}">
                <a16:creationId xmlns:a16="http://schemas.microsoft.com/office/drawing/2014/main" id="{6443F5E9-C792-5549-857E-69D71286C735}"/>
              </a:ext>
            </a:extLst>
          </p:cNvPr>
          <p:cNvSpPr txBox="1"/>
          <p:nvPr/>
        </p:nvSpPr>
        <p:spPr>
          <a:xfrm>
            <a:off x="1246950" y="3481862"/>
            <a:ext cx="2618818" cy="1046440"/>
          </a:xfrm>
          <a:prstGeom prst="rect">
            <a:avLst/>
          </a:prstGeom>
          <a:noFill/>
        </p:spPr>
        <p:txBody>
          <a:bodyPr wrap="square" rtlCol="0">
            <a:spAutoFit/>
          </a:bodyPr>
          <a:lstStyle/>
          <a:p>
            <a:r>
              <a:rPr lang="en-US" sz="2000" b="1" dirty="0">
                <a:solidFill>
                  <a:schemeClr val="accent6">
                    <a:lumMod val="75000"/>
                  </a:schemeClr>
                </a:solidFill>
              </a:rPr>
              <a:t>Reactive Credit Scoring</a:t>
            </a:r>
          </a:p>
          <a:p>
            <a:r>
              <a:rPr lang="en-US" sz="1400" dirty="0">
                <a:solidFill>
                  <a:schemeClr val="accent6">
                    <a:lumMod val="75000"/>
                  </a:schemeClr>
                </a:solidFill>
              </a:rPr>
              <a:t>To allow customers to increase credit line for more benefits &amp; increased financial literacy</a:t>
            </a:r>
          </a:p>
        </p:txBody>
      </p:sp>
      <p:sp>
        <p:nvSpPr>
          <p:cNvPr id="30" name="TextBox 29">
            <a:extLst>
              <a:ext uri="{FF2B5EF4-FFF2-40B4-BE49-F238E27FC236}">
                <a16:creationId xmlns:a16="http://schemas.microsoft.com/office/drawing/2014/main" id="{37B4DCF7-43A9-0443-BFC9-30CB80DE6817}"/>
              </a:ext>
            </a:extLst>
          </p:cNvPr>
          <p:cNvSpPr txBox="1"/>
          <p:nvPr/>
        </p:nvSpPr>
        <p:spPr>
          <a:xfrm>
            <a:off x="7615502" y="1213597"/>
            <a:ext cx="3353889" cy="1046440"/>
          </a:xfrm>
          <a:prstGeom prst="rect">
            <a:avLst/>
          </a:prstGeom>
          <a:noFill/>
        </p:spPr>
        <p:txBody>
          <a:bodyPr wrap="square" rtlCol="0">
            <a:spAutoFit/>
          </a:bodyPr>
          <a:lstStyle/>
          <a:p>
            <a:r>
              <a:rPr lang="en-US" sz="2000" b="1" dirty="0">
                <a:solidFill>
                  <a:schemeClr val="accent2">
                    <a:lumMod val="75000"/>
                  </a:schemeClr>
                </a:solidFill>
              </a:rPr>
              <a:t>New Borrowing Avenue</a:t>
            </a:r>
          </a:p>
          <a:p>
            <a:r>
              <a:rPr lang="en-US" sz="1400" dirty="0">
                <a:solidFill>
                  <a:schemeClr val="accent2">
                    <a:lumMod val="75000"/>
                  </a:schemeClr>
                </a:solidFill>
              </a:rPr>
              <a:t>By utilizing existing relationships and financial network portfolio in an organized &amp; professional manner</a:t>
            </a:r>
          </a:p>
        </p:txBody>
      </p:sp>
      <p:sp>
        <p:nvSpPr>
          <p:cNvPr id="31" name="TextBox 30">
            <a:extLst>
              <a:ext uri="{FF2B5EF4-FFF2-40B4-BE49-F238E27FC236}">
                <a16:creationId xmlns:a16="http://schemas.microsoft.com/office/drawing/2014/main" id="{7C79D6BE-3887-AB41-BC30-9907B464ABFD}"/>
              </a:ext>
            </a:extLst>
          </p:cNvPr>
          <p:cNvSpPr txBox="1"/>
          <p:nvPr/>
        </p:nvSpPr>
        <p:spPr>
          <a:xfrm>
            <a:off x="1650393" y="1228218"/>
            <a:ext cx="2756351" cy="1046440"/>
          </a:xfrm>
          <a:prstGeom prst="rect">
            <a:avLst/>
          </a:prstGeom>
          <a:noFill/>
        </p:spPr>
        <p:txBody>
          <a:bodyPr wrap="square" rtlCol="0">
            <a:spAutoFit/>
          </a:bodyPr>
          <a:lstStyle/>
          <a:p>
            <a:r>
              <a:rPr lang="en-US" sz="2000" b="1" dirty="0">
                <a:solidFill>
                  <a:schemeClr val="accent2">
                    <a:lumMod val="75000"/>
                  </a:schemeClr>
                </a:solidFill>
              </a:rPr>
              <a:t>New Product &amp; Features</a:t>
            </a:r>
          </a:p>
          <a:p>
            <a:r>
              <a:rPr lang="en-US" sz="1400" dirty="0">
                <a:solidFill>
                  <a:schemeClr val="accent2">
                    <a:lumMod val="75000"/>
                  </a:schemeClr>
                </a:solidFill>
              </a:rPr>
              <a:t>Credit line facility for F&amp;B services during need and additional guaranteed benefits of dining out </a:t>
            </a:r>
          </a:p>
        </p:txBody>
      </p:sp>
      <p:sp>
        <p:nvSpPr>
          <p:cNvPr id="32" name="TextBox 31">
            <a:extLst>
              <a:ext uri="{FF2B5EF4-FFF2-40B4-BE49-F238E27FC236}">
                <a16:creationId xmlns:a16="http://schemas.microsoft.com/office/drawing/2014/main" id="{8ACAFDA5-9391-AD4D-9801-5F32546A84F2}"/>
              </a:ext>
            </a:extLst>
          </p:cNvPr>
          <p:cNvSpPr txBox="1"/>
          <p:nvPr/>
        </p:nvSpPr>
        <p:spPr>
          <a:xfrm>
            <a:off x="7621328" y="5388689"/>
            <a:ext cx="3589149" cy="1046440"/>
          </a:xfrm>
          <a:prstGeom prst="rect">
            <a:avLst/>
          </a:prstGeom>
          <a:noFill/>
        </p:spPr>
        <p:txBody>
          <a:bodyPr wrap="square" rtlCol="0">
            <a:spAutoFit/>
          </a:bodyPr>
          <a:lstStyle/>
          <a:p>
            <a:r>
              <a:rPr lang="en-US" sz="2000" b="1" dirty="0">
                <a:solidFill>
                  <a:srgbClr val="7030A0"/>
                </a:solidFill>
              </a:rPr>
              <a:t>On Demand Spending Potential</a:t>
            </a:r>
          </a:p>
          <a:p>
            <a:r>
              <a:rPr lang="en-US" sz="1400" dirty="0">
                <a:solidFill>
                  <a:srgbClr val="7030A0"/>
                </a:solidFill>
              </a:rPr>
              <a:t>No more dependency on regular cash flows &amp; a flexible solution for all occasions combined with increased risk-free spending potential</a:t>
            </a:r>
          </a:p>
        </p:txBody>
      </p:sp>
      <p:sp>
        <p:nvSpPr>
          <p:cNvPr id="33" name="TextBox 32">
            <a:extLst>
              <a:ext uri="{FF2B5EF4-FFF2-40B4-BE49-F238E27FC236}">
                <a16:creationId xmlns:a16="http://schemas.microsoft.com/office/drawing/2014/main" id="{2F564DAC-F8DA-BD4D-93B3-1F89EE016227}"/>
              </a:ext>
            </a:extLst>
          </p:cNvPr>
          <p:cNvSpPr txBox="1"/>
          <p:nvPr/>
        </p:nvSpPr>
        <p:spPr>
          <a:xfrm>
            <a:off x="1898767" y="5416843"/>
            <a:ext cx="3057257" cy="1046440"/>
          </a:xfrm>
          <a:prstGeom prst="rect">
            <a:avLst/>
          </a:prstGeom>
          <a:noFill/>
        </p:spPr>
        <p:txBody>
          <a:bodyPr wrap="square" rtlCol="0">
            <a:spAutoFit/>
          </a:bodyPr>
          <a:lstStyle/>
          <a:p>
            <a:r>
              <a:rPr lang="en-US" sz="2000" b="1" dirty="0">
                <a:solidFill>
                  <a:srgbClr val="7030A0"/>
                </a:solidFill>
              </a:rPr>
              <a:t>No Fees &amp; Ease of Use</a:t>
            </a:r>
          </a:p>
          <a:p>
            <a:r>
              <a:rPr lang="en-US" sz="1400" dirty="0">
                <a:solidFill>
                  <a:srgbClr val="7030A0"/>
                </a:solidFill>
              </a:rPr>
              <a:t>Simple to use service without any hidden costs, allowing decorum &amp; savings</a:t>
            </a:r>
          </a:p>
        </p:txBody>
      </p:sp>
      <p:sp>
        <p:nvSpPr>
          <p:cNvPr id="34" name="TextBox 33">
            <a:extLst>
              <a:ext uri="{FF2B5EF4-FFF2-40B4-BE49-F238E27FC236}">
                <a16:creationId xmlns:a16="http://schemas.microsoft.com/office/drawing/2014/main" id="{BE475FF7-0710-4248-9A57-66F6DC497110}"/>
              </a:ext>
            </a:extLst>
          </p:cNvPr>
          <p:cNvSpPr txBox="1"/>
          <p:nvPr/>
        </p:nvSpPr>
        <p:spPr>
          <a:xfrm>
            <a:off x="8694037" y="3366775"/>
            <a:ext cx="3353888" cy="1046440"/>
          </a:xfrm>
          <a:prstGeom prst="rect">
            <a:avLst/>
          </a:prstGeom>
          <a:noFill/>
        </p:spPr>
        <p:txBody>
          <a:bodyPr wrap="square" rtlCol="0">
            <a:spAutoFit/>
          </a:bodyPr>
          <a:lstStyle/>
          <a:p>
            <a:r>
              <a:rPr lang="en-US" sz="2000" b="1" dirty="0">
                <a:solidFill>
                  <a:schemeClr val="accent6">
                    <a:lumMod val="75000"/>
                  </a:schemeClr>
                </a:solidFill>
              </a:rPr>
              <a:t>Best Rates &amp; Flexible Terms</a:t>
            </a:r>
          </a:p>
          <a:p>
            <a:r>
              <a:rPr lang="en-US" sz="1400" dirty="0">
                <a:solidFill>
                  <a:schemeClr val="accent6">
                    <a:lumMod val="75000"/>
                  </a:schemeClr>
                </a:solidFill>
              </a:rPr>
              <a:t>With long risk-free no-interest paying term, along with a range of payment plans at offer with different lenders to choose from</a:t>
            </a:r>
          </a:p>
        </p:txBody>
      </p:sp>
      <p:sp>
        <p:nvSpPr>
          <p:cNvPr id="35" name="TextBox 34">
            <a:extLst>
              <a:ext uri="{FF2B5EF4-FFF2-40B4-BE49-F238E27FC236}">
                <a16:creationId xmlns:a16="http://schemas.microsoft.com/office/drawing/2014/main" id="{9EDB0819-4FE6-FA45-8EB8-7D572551DC8A}"/>
              </a:ext>
            </a:extLst>
          </p:cNvPr>
          <p:cNvSpPr txBox="1"/>
          <p:nvPr/>
        </p:nvSpPr>
        <p:spPr>
          <a:xfrm>
            <a:off x="5413131" y="2138963"/>
            <a:ext cx="2126185" cy="584775"/>
          </a:xfrm>
          <a:prstGeom prst="rect">
            <a:avLst/>
          </a:prstGeom>
          <a:noFill/>
        </p:spPr>
        <p:txBody>
          <a:bodyPr wrap="square">
            <a:spAutoFit/>
          </a:bodyPr>
          <a:lstStyle/>
          <a:p>
            <a:r>
              <a:rPr lang="en-US" b="1" dirty="0">
                <a:solidFill>
                  <a:srgbClr val="00B0F0"/>
                </a:solidFill>
              </a:rPr>
              <a:t>Bio-Authorization</a:t>
            </a:r>
            <a:r>
              <a:rPr lang="en-US" sz="1400" b="1" dirty="0">
                <a:solidFill>
                  <a:srgbClr val="00B0F0"/>
                </a:solidFill>
              </a:rPr>
              <a:t> </a:t>
            </a:r>
            <a:r>
              <a:rPr lang="en-US" sz="1400" dirty="0">
                <a:solidFill>
                  <a:srgbClr val="00B0F0"/>
                </a:solidFill>
              </a:rPr>
              <a:t>For Enhanced Safety</a:t>
            </a:r>
          </a:p>
        </p:txBody>
      </p:sp>
    </p:spTree>
    <p:extLst>
      <p:ext uri="{BB962C8B-B14F-4D97-AF65-F5344CB8AC3E}">
        <p14:creationId xmlns:p14="http://schemas.microsoft.com/office/powerpoint/2010/main" val="766781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9354348"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Clique – Revenue &amp; Expenses</a:t>
            </a:r>
          </a:p>
        </p:txBody>
      </p:sp>
      <p:cxnSp>
        <p:nvCxnSpPr>
          <p:cNvPr id="20" name="Straight Connector 19"/>
          <p:cNvCxnSpPr>
            <a:cxnSpLocks/>
          </p:cNvCxnSpPr>
          <p:nvPr/>
        </p:nvCxnSpPr>
        <p:spPr>
          <a:xfrm>
            <a:off x="1171222" y="1009322"/>
            <a:ext cx="10760961" cy="4762"/>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333589" y="6583556"/>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a:xfrm>
            <a:off x="9102932" y="6350119"/>
            <a:ext cx="2743200" cy="365125"/>
          </a:xfrm>
        </p:spPr>
        <p:txBody>
          <a:bodyPr/>
          <a:lstStyle/>
          <a:p>
            <a:fld id="{D4960F7B-5716-4810-A91D-46252C2EC1F4}" type="slidenum">
              <a:rPr lang="en-US" smtClean="0"/>
              <a:t>11</a:t>
            </a:fld>
            <a:endParaRPr lang="en-US" dirty="0"/>
          </a:p>
        </p:txBody>
      </p:sp>
      <p:sp>
        <p:nvSpPr>
          <p:cNvPr id="23" name="TextBox 22">
            <a:extLst>
              <a:ext uri="{FF2B5EF4-FFF2-40B4-BE49-F238E27FC236}">
                <a16:creationId xmlns:a16="http://schemas.microsoft.com/office/drawing/2014/main" id="{A2BEDE9B-7F1E-1241-BA79-93FBD633BDFB}"/>
              </a:ext>
            </a:extLst>
          </p:cNvPr>
          <p:cNvSpPr txBox="1"/>
          <p:nvPr/>
        </p:nvSpPr>
        <p:spPr>
          <a:xfrm>
            <a:off x="1321940" y="4636175"/>
            <a:ext cx="10378490" cy="1754326"/>
          </a:xfrm>
          <a:prstGeom prst="rect">
            <a:avLst/>
          </a:prstGeom>
          <a:noFill/>
        </p:spPr>
        <p:txBody>
          <a:bodyPr wrap="square">
            <a:spAutoFit/>
          </a:bodyPr>
          <a:lstStyle/>
          <a:p>
            <a:pPr marL="342900" lvl="0" indent="-342900">
              <a:buFont typeface="Wingdings" pitchFamily="2" charset="2"/>
              <a:buChar char="v"/>
            </a:pPr>
            <a:r>
              <a:rPr lang="en-IN" dirty="0">
                <a:solidFill>
                  <a:srgbClr val="002060"/>
                </a:solidFill>
                <a:cs typeface="Times New Roman" panose="02020603050405020304" pitchFamily="18" charset="0"/>
              </a:rPr>
              <a:t>Based on conservative billing value of </a:t>
            </a:r>
            <a:r>
              <a:rPr lang="en-IN" dirty="0"/>
              <a:t>₹</a:t>
            </a:r>
            <a:r>
              <a:rPr lang="en-IN" dirty="0">
                <a:solidFill>
                  <a:srgbClr val="002060"/>
                </a:solidFill>
                <a:cs typeface="Times New Roman" panose="02020603050405020304" pitchFamily="18" charset="0"/>
              </a:rPr>
              <a:t>2,500 per use.</a:t>
            </a:r>
          </a:p>
          <a:p>
            <a:pPr marL="342900" lvl="0" indent="-342900">
              <a:buFont typeface="Wingdings" pitchFamily="2" charset="2"/>
              <a:buChar char="v"/>
            </a:pPr>
            <a:r>
              <a:rPr lang="en-IN" dirty="0">
                <a:solidFill>
                  <a:srgbClr val="002060"/>
                </a:solidFill>
                <a:cs typeface="Times New Roman" panose="02020603050405020304" pitchFamily="18" charset="0"/>
              </a:rPr>
              <a:t>Assumes launch in Pune for first 3-6 months, before expanding to 10 key cities in India</a:t>
            </a:r>
          </a:p>
          <a:p>
            <a:pPr marL="342900" lvl="0" indent="-342900">
              <a:buFont typeface="Wingdings" pitchFamily="2" charset="2"/>
              <a:buChar char="v"/>
            </a:pPr>
            <a:r>
              <a:rPr lang="en-IN" dirty="0">
                <a:solidFill>
                  <a:srgbClr val="002060"/>
                </a:solidFill>
                <a:cs typeface="Times New Roman" panose="02020603050405020304" pitchFamily="18" charset="0"/>
              </a:rPr>
              <a:t>Continues integration of more lenders and corporate partnerships will boost customer onboarding</a:t>
            </a:r>
          </a:p>
          <a:p>
            <a:pPr marL="342900" lvl="0" indent="-342900">
              <a:buFont typeface="Wingdings" pitchFamily="2" charset="2"/>
              <a:buChar char="v"/>
            </a:pPr>
            <a:r>
              <a:rPr lang="en-IN" dirty="0">
                <a:solidFill>
                  <a:srgbClr val="002060"/>
                </a:solidFill>
                <a:cs typeface="Times New Roman" panose="02020603050405020304" pitchFamily="18" charset="0"/>
              </a:rPr>
              <a:t>Flexible &amp; customized solution to be offered once system is stable &amp; market response data analytics study</a:t>
            </a:r>
          </a:p>
          <a:p>
            <a:pPr marL="342900" lvl="0" indent="-342900">
              <a:buFont typeface="Wingdings" pitchFamily="2" charset="2"/>
              <a:buChar char="v"/>
            </a:pPr>
            <a:r>
              <a:rPr lang="en-IN" dirty="0">
                <a:solidFill>
                  <a:srgbClr val="002060"/>
                </a:solidFill>
                <a:cs typeface="Times New Roman" panose="02020603050405020304" pitchFamily="18" charset="0"/>
              </a:rPr>
              <a:t>Risks to be entirely borne by the lenders &amp; is baked into their subvention terms; No credit costs for WAIU</a:t>
            </a:r>
          </a:p>
          <a:p>
            <a:pPr marL="342900" lvl="0" indent="-342900">
              <a:buFont typeface="Wingdings" pitchFamily="2" charset="2"/>
              <a:buChar char="v"/>
            </a:pPr>
            <a:r>
              <a:rPr lang="en-IN" dirty="0">
                <a:solidFill>
                  <a:srgbClr val="002060"/>
                </a:solidFill>
                <a:cs typeface="Times New Roman" panose="02020603050405020304" pitchFamily="18" charset="0"/>
              </a:rPr>
              <a:t>Company valuation exercise in progress; to be completed in Q1 2022  </a:t>
            </a:r>
          </a:p>
        </p:txBody>
      </p:sp>
      <p:pic>
        <p:nvPicPr>
          <p:cNvPr id="24" name="Picture 23" descr="Table&#10;&#10;Description automatically generated">
            <a:extLst>
              <a:ext uri="{FF2B5EF4-FFF2-40B4-BE49-F238E27FC236}">
                <a16:creationId xmlns:a16="http://schemas.microsoft.com/office/drawing/2014/main" id="{4D0842E6-D802-AB49-AA01-2CBF6A65E4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0852" y="1038212"/>
            <a:ext cx="10681699" cy="3383060"/>
          </a:xfrm>
          <a:prstGeom prst="rect">
            <a:avLst/>
          </a:prstGeom>
        </p:spPr>
      </p:pic>
    </p:spTree>
    <p:extLst>
      <p:ext uri="{BB962C8B-B14F-4D97-AF65-F5344CB8AC3E}">
        <p14:creationId xmlns:p14="http://schemas.microsoft.com/office/powerpoint/2010/main" val="3433411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1213" y="195681"/>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7130694"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PAYO (Australia) – A case study</a:t>
            </a:r>
          </a:p>
        </p:txBody>
      </p:sp>
      <p:cxnSp>
        <p:nvCxnSpPr>
          <p:cNvPr id="20" name="Straight Connector 19"/>
          <p:cNvCxnSpPr/>
          <p:nvPr/>
        </p:nvCxnSpPr>
        <p:spPr>
          <a:xfrm flipV="1">
            <a:off x="1192782" y="980716"/>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93159" y="6314707"/>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a:xfrm>
            <a:off x="8957229" y="6305868"/>
            <a:ext cx="2743200" cy="365125"/>
          </a:xfrm>
        </p:spPr>
        <p:txBody>
          <a:bodyPr/>
          <a:lstStyle/>
          <a:p>
            <a:fld id="{D4960F7B-5716-4810-A91D-46252C2EC1F4}" type="slidenum">
              <a:rPr lang="en-US" smtClean="0"/>
              <a:t>12</a:t>
            </a:fld>
            <a:endParaRPr lang="en-US" dirty="0"/>
          </a:p>
        </p:txBody>
      </p:sp>
      <p:sp>
        <p:nvSpPr>
          <p:cNvPr id="8" name="Rectangle 7">
            <a:extLst>
              <a:ext uri="{FF2B5EF4-FFF2-40B4-BE49-F238E27FC236}">
                <a16:creationId xmlns:a16="http://schemas.microsoft.com/office/drawing/2014/main" id="{E3F23B83-0CCF-7A49-B2E9-4FD2BE6FE2FA}"/>
              </a:ext>
            </a:extLst>
          </p:cNvPr>
          <p:cNvSpPr/>
          <p:nvPr/>
        </p:nvSpPr>
        <p:spPr>
          <a:xfrm>
            <a:off x="1244905" y="1071676"/>
            <a:ext cx="2885014" cy="528467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b="1" dirty="0">
                <a:solidFill>
                  <a:srgbClr val="002060"/>
                </a:solidFill>
                <a:ea typeface="Bodoni Ornaments" pitchFamily="2" charset="0"/>
                <a:cs typeface="Castellar" panose="020F0502020204030204" pitchFamily="34" charset="0"/>
              </a:rPr>
              <a:t>About PAYO</a:t>
            </a:r>
          </a:p>
          <a:p>
            <a:pPr algn="ctr"/>
            <a:endParaRPr lang="en-US" sz="1600" b="1" dirty="0">
              <a:solidFill>
                <a:srgbClr val="002060"/>
              </a:solidFill>
              <a:ea typeface="Bodoni Ornaments" pitchFamily="2" charset="0"/>
              <a:cs typeface="Castellar" panose="020F0502020204030204" pitchFamily="34" charset="0"/>
            </a:endParaRPr>
          </a:p>
          <a:p>
            <a:r>
              <a:rPr lang="en-US" sz="1600" b="1" dirty="0">
                <a:solidFill>
                  <a:srgbClr val="002060"/>
                </a:solidFill>
                <a:ea typeface="Bodoni Ornaments" pitchFamily="2" charset="0"/>
                <a:cs typeface="Castellar" panose="020F0502020204030204" pitchFamily="34" charset="0"/>
              </a:rPr>
              <a:t>PAYO is an Australian company who have launched the world’s first Eat Now, Pay Later service in July 2021.</a:t>
            </a:r>
          </a:p>
          <a:p>
            <a:endParaRPr lang="en-US" sz="1600" b="1" dirty="0">
              <a:solidFill>
                <a:srgbClr val="002060"/>
              </a:solidFill>
              <a:ea typeface="Bodoni Ornaments" pitchFamily="2" charset="0"/>
              <a:cs typeface="Castellar" panose="020F0502020204030204" pitchFamily="34" charset="0"/>
            </a:endParaRPr>
          </a:p>
          <a:p>
            <a:endParaRPr lang="en-US" sz="1600" b="1" dirty="0">
              <a:solidFill>
                <a:srgbClr val="002060"/>
              </a:solidFill>
              <a:ea typeface="Bodoni Ornaments" pitchFamily="2" charset="0"/>
              <a:cs typeface="Castellar" panose="020F0502020204030204" pitchFamily="34" charset="0"/>
            </a:endParaRPr>
          </a:p>
          <a:p>
            <a:r>
              <a:rPr lang="en-US" sz="1600" b="1" dirty="0">
                <a:solidFill>
                  <a:srgbClr val="002060"/>
                </a:solidFill>
                <a:ea typeface="Bodoni Ornaments" pitchFamily="2" charset="0"/>
                <a:cs typeface="Castellar" panose="020F0502020204030204" pitchFamily="34" charset="0"/>
              </a:rPr>
              <a:t>The are backed by an existing lender with substantial customer base in the operational regions.</a:t>
            </a:r>
          </a:p>
          <a:p>
            <a:endParaRPr lang="en-US" sz="1600" b="1" dirty="0">
              <a:solidFill>
                <a:srgbClr val="002060"/>
              </a:solidFill>
              <a:ea typeface="Bodoni Ornaments" pitchFamily="2" charset="0"/>
              <a:cs typeface="Castellar" panose="020F0502020204030204" pitchFamily="34" charset="0"/>
            </a:endParaRPr>
          </a:p>
          <a:p>
            <a:endParaRPr lang="en-US" sz="1600" b="1" dirty="0">
              <a:solidFill>
                <a:srgbClr val="002060"/>
              </a:solidFill>
              <a:ea typeface="Bodoni Ornaments" pitchFamily="2" charset="0"/>
              <a:cs typeface="Castellar" panose="020F0502020204030204" pitchFamily="34" charset="0"/>
            </a:endParaRPr>
          </a:p>
          <a:p>
            <a:r>
              <a:rPr lang="en-US" sz="1600" b="1" dirty="0">
                <a:solidFill>
                  <a:srgbClr val="002060"/>
                </a:solidFill>
                <a:ea typeface="Bodoni Ornaments" pitchFamily="2" charset="0"/>
                <a:cs typeface="Castellar" panose="020F0502020204030204" pitchFamily="34" charset="0"/>
              </a:rPr>
              <a:t>Being the World’s first ENPL app, they have favorably placed themselves as market disrupters, driving investor’s interest &amp; confidence.</a:t>
            </a:r>
          </a:p>
        </p:txBody>
      </p:sp>
      <p:sp>
        <p:nvSpPr>
          <p:cNvPr id="24" name="Rectangle 23">
            <a:extLst>
              <a:ext uri="{FF2B5EF4-FFF2-40B4-BE49-F238E27FC236}">
                <a16:creationId xmlns:a16="http://schemas.microsoft.com/office/drawing/2014/main" id="{F54A607F-4A43-3345-AA94-4964BF3530C3}"/>
              </a:ext>
            </a:extLst>
          </p:cNvPr>
          <p:cNvSpPr/>
          <p:nvPr/>
        </p:nvSpPr>
        <p:spPr>
          <a:xfrm>
            <a:off x="4129919" y="1070234"/>
            <a:ext cx="7642650" cy="528467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23" name="Graphic 22" descr="Store outline">
            <a:extLst>
              <a:ext uri="{FF2B5EF4-FFF2-40B4-BE49-F238E27FC236}">
                <a16:creationId xmlns:a16="http://schemas.microsoft.com/office/drawing/2014/main" id="{E9FD5142-74E0-6247-B9A7-B4919D7E070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00277" y="1143132"/>
            <a:ext cx="654808" cy="654808"/>
          </a:xfrm>
          <a:prstGeom prst="rect">
            <a:avLst/>
          </a:prstGeom>
        </p:spPr>
      </p:pic>
      <p:sp>
        <p:nvSpPr>
          <p:cNvPr id="25" name="TextBox 24">
            <a:extLst>
              <a:ext uri="{FF2B5EF4-FFF2-40B4-BE49-F238E27FC236}">
                <a16:creationId xmlns:a16="http://schemas.microsoft.com/office/drawing/2014/main" id="{CB22E5C9-D1BC-9746-AAAE-1CC137037FC9}"/>
              </a:ext>
            </a:extLst>
          </p:cNvPr>
          <p:cNvSpPr txBox="1"/>
          <p:nvPr/>
        </p:nvSpPr>
        <p:spPr>
          <a:xfrm>
            <a:off x="5098142" y="1121514"/>
            <a:ext cx="5376231" cy="646331"/>
          </a:xfrm>
          <a:prstGeom prst="rect">
            <a:avLst/>
          </a:prstGeom>
          <a:noFill/>
        </p:spPr>
        <p:txBody>
          <a:bodyPr wrap="square" rtlCol="0">
            <a:spAutoFit/>
          </a:bodyPr>
          <a:lstStyle/>
          <a:p>
            <a:r>
              <a:rPr lang="en-US" dirty="0"/>
              <a:t>Within 3 months of launch, </a:t>
            </a:r>
            <a:r>
              <a:rPr lang="en-US" b="1" dirty="0">
                <a:solidFill>
                  <a:srgbClr val="7030A0"/>
                </a:solidFill>
              </a:rPr>
              <a:t>700+ merchants in 4 cities </a:t>
            </a:r>
            <a:r>
              <a:rPr lang="en-US" dirty="0"/>
              <a:t>&amp; growing at the pace of 200 merchants every month </a:t>
            </a:r>
          </a:p>
        </p:txBody>
      </p:sp>
      <p:pic>
        <p:nvPicPr>
          <p:cNvPr id="27" name="Graphic 26" descr="Internet Banking with solid fill">
            <a:extLst>
              <a:ext uri="{FF2B5EF4-FFF2-40B4-BE49-F238E27FC236}">
                <a16:creationId xmlns:a16="http://schemas.microsoft.com/office/drawing/2014/main" id="{2F432859-2E95-F146-9351-729A7B50A78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77950" y="4861221"/>
            <a:ext cx="561874" cy="561874"/>
          </a:xfrm>
          <a:prstGeom prst="rect">
            <a:avLst/>
          </a:prstGeom>
        </p:spPr>
      </p:pic>
      <p:sp>
        <p:nvSpPr>
          <p:cNvPr id="30" name="TextBox 29">
            <a:extLst>
              <a:ext uri="{FF2B5EF4-FFF2-40B4-BE49-F238E27FC236}">
                <a16:creationId xmlns:a16="http://schemas.microsoft.com/office/drawing/2014/main" id="{07916FC7-A9B3-9C40-BBC7-00A597FBC981}"/>
              </a:ext>
            </a:extLst>
          </p:cNvPr>
          <p:cNvSpPr txBox="1"/>
          <p:nvPr/>
        </p:nvSpPr>
        <p:spPr>
          <a:xfrm>
            <a:off x="5132020" y="4776764"/>
            <a:ext cx="5376231" cy="646331"/>
          </a:xfrm>
          <a:prstGeom prst="rect">
            <a:avLst/>
          </a:prstGeom>
          <a:noFill/>
        </p:spPr>
        <p:txBody>
          <a:bodyPr wrap="square" rtlCol="0">
            <a:spAutoFit/>
          </a:bodyPr>
          <a:lstStyle/>
          <a:p>
            <a:r>
              <a:rPr lang="en-US" dirty="0"/>
              <a:t>All payments are via PAYO app via QR codes with options for customer to recommend for PAYO business </a:t>
            </a:r>
          </a:p>
        </p:txBody>
      </p:sp>
      <p:pic>
        <p:nvPicPr>
          <p:cNvPr id="31" name="Graphic 30" descr="Exponential Graph outline">
            <a:extLst>
              <a:ext uri="{FF2B5EF4-FFF2-40B4-BE49-F238E27FC236}">
                <a16:creationId xmlns:a16="http://schemas.microsoft.com/office/drawing/2014/main" id="{14FDD341-2EBD-6248-AD50-501B3A19F12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279674" y="2719435"/>
            <a:ext cx="564614" cy="564614"/>
          </a:xfrm>
          <a:prstGeom prst="rect">
            <a:avLst/>
          </a:prstGeom>
        </p:spPr>
      </p:pic>
      <p:sp>
        <p:nvSpPr>
          <p:cNvPr id="33" name="TextBox 32">
            <a:extLst>
              <a:ext uri="{FF2B5EF4-FFF2-40B4-BE49-F238E27FC236}">
                <a16:creationId xmlns:a16="http://schemas.microsoft.com/office/drawing/2014/main" id="{04DBB5DA-0268-3247-B2B9-65503D63C769}"/>
              </a:ext>
            </a:extLst>
          </p:cNvPr>
          <p:cNvSpPr txBox="1"/>
          <p:nvPr/>
        </p:nvSpPr>
        <p:spPr>
          <a:xfrm>
            <a:off x="5109986" y="2646825"/>
            <a:ext cx="5884845" cy="646331"/>
          </a:xfrm>
          <a:prstGeom prst="rect">
            <a:avLst/>
          </a:prstGeom>
          <a:noFill/>
        </p:spPr>
        <p:txBody>
          <a:bodyPr wrap="square" rtlCol="0">
            <a:spAutoFit/>
          </a:bodyPr>
          <a:lstStyle/>
          <a:p>
            <a:r>
              <a:rPr lang="en-US" dirty="0"/>
              <a:t>Top performing 50 restaurants have received thousands of transactions with recorded </a:t>
            </a:r>
            <a:r>
              <a:rPr lang="en-US" b="1" dirty="0">
                <a:solidFill>
                  <a:schemeClr val="accent6">
                    <a:lumMod val="75000"/>
                  </a:schemeClr>
                </a:solidFill>
              </a:rPr>
              <a:t>order value increase of 60%</a:t>
            </a:r>
          </a:p>
        </p:txBody>
      </p:sp>
      <p:pic>
        <p:nvPicPr>
          <p:cNvPr id="34" name="Graphic 33" descr="Star-struck face outline with solid fill">
            <a:extLst>
              <a:ext uri="{FF2B5EF4-FFF2-40B4-BE49-F238E27FC236}">
                <a16:creationId xmlns:a16="http://schemas.microsoft.com/office/drawing/2014/main" id="{90F92612-23E1-AD4E-B7D4-C9E7592944C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257754" y="3425372"/>
            <a:ext cx="604092" cy="604092"/>
          </a:xfrm>
          <a:prstGeom prst="rect">
            <a:avLst/>
          </a:prstGeom>
        </p:spPr>
      </p:pic>
      <p:sp>
        <p:nvSpPr>
          <p:cNvPr id="36" name="TextBox 35">
            <a:extLst>
              <a:ext uri="{FF2B5EF4-FFF2-40B4-BE49-F238E27FC236}">
                <a16:creationId xmlns:a16="http://schemas.microsoft.com/office/drawing/2014/main" id="{CDD6AEB5-1CD6-0F4F-93F8-15D2EE84AAE4}"/>
              </a:ext>
            </a:extLst>
          </p:cNvPr>
          <p:cNvSpPr txBox="1"/>
          <p:nvPr/>
        </p:nvSpPr>
        <p:spPr>
          <a:xfrm>
            <a:off x="5119165" y="3394140"/>
            <a:ext cx="5884845" cy="646331"/>
          </a:xfrm>
          <a:prstGeom prst="rect">
            <a:avLst/>
          </a:prstGeom>
          <a:noFill/>
        </p:spPr>
        <p:txBody>
          <a:bodyPr wrap="square" rtlCol="0">
            <a:spAutoFit/>
          </a:bodyPr>
          <a:lstStyle/>
          <a:p>
            <a:r>
              <a:rPr lang="en-US" dirty="0"/>
              <a:t>Diners can discover restaurants, filter by preferences, call restaurant, book table and receive range of offers &amp; deals.</a:t>
            </a:r>
          </a:p>
        </p:txBody>
      </p:sp>
      <p:pic>
        <p:nvPicPr>
          <p:cNvPr id="37" name="Graphic 36" descr="Handshake with solid fill">
            <a:extLst>
              <a:ext uri="{FF2B5EF4-FFF2-40B4-BE49-F238E27FC236}">
                <a16:creationId xmlns:a16="http://schemas.microsoft.com/office/drawing/2014/main" id="{D612E982-725D-D148-8093-A7804852E07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241112" y="4084264"/>
            <a:ext cx="678841" cy="678841"/>
          </a:xfrm>
          <a:prstGeom prst="rect">
            <a:avLst/>
          </a:prstGeom>
        </p:spPr>
      </p:pic>
      <p:sp>
        <p:nvSpPr>
          <p:cNvPr id="39" name="TextBox 38">
            <a:extLst>
              <a:ext uri="{FF2B5EF4-FFF2-40B4-BE49-F238E27FC236}">
                <a16:creationId xmlns:a16="http://schemas.microsoft.com/office/drawing/2014/main" id="{90466286-2FA4-FB40-A2CF-57F8049A22D4}"/>
              </a:ext>
            </a:extLst>
          </p:cNvPr>
          <p:cNvSpPr txBox="1"/>
          <p:nvPr/>
        </p:nvSpPr>
        <p:spPr>
          <a:xfrm>
            <a:off x="5117327" y="4086365"/>
            <a:ext cx="5884845" cy="646331"/>
          </a:xfrm>
          <a:prstGeom prst="rect">
            <a:avLst/>
          </a:prstGeom>
          <a:noFill/>
        </p:spPr>
        <p:txBody>
          <a:bodyPr wrap="square" rtlCol="0">
            <a:spAutoFit/>
          </a:bodyPr>
          <a:lstStyle/>
          <a:p>
            <a:r>
              <a:rPr lang="en-US" dirty="0">
                <a:solidFill>
                  <a:schemeClr val="accent4">
                    <a:lumMod val="75000"/>
                  </a:schemeClr>
                </a:solidFill>
              </a:rPr>
              <a:t>Both restaurants &amp; customers are incentivized </a:t>
            </a:r>
            <a:r>
              <a:rPr lang="en-US" dirty="0"/>
              <a:t>for referring more paying users to the platform </a:t>
            </a:r>
          </a:p>
        </p:txBody>
      </p:sp>
      <p:pic>
        <p:nvPicPr>
          <p:cNvPr id="40" name="Graphic 39" descr="Stopwatch 25% outline">
            <a:extLst>
              <a:ext uri="{FF2B5EF4-FFF2-40B4-BE49-F238E27FC236}">
                <a16:creationId xmlns:a16="http://schemas.microsoft.com/office/drawing/2014/main" id="{D7831F22-F050-704E-B804-FB391537948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222905" y="1837200"/>
            <a:ext cx="654808" cy="654808"/>
          </a:xfrm>
          <a:prstGeom prst="rect">
            <a:avLst/>
          </a:prstGeom>
        </p:spPr>
      </p:pic>
      <p:sp>
        <p:nvSpPr>
          <p:cNvPr id="42" name="TextBox 41">
            <a:extLst>
              <a:ext uri="{FF2B5EF4-FFF2-40B4-BE49-F238E27FC236}">
                <a16:creationId xmlns:a16="http://schemas.microsoft.com/office/drawing/2014/main" id="{B3125995-0939-3C40-8A84-66A32CC1B679}"/>
              </a:ext>
            </a:extLst>
          </p:cNvPr>
          <p:cNvSpPr txBox="1"/>
          <p:nvPr/>
        </p:nvSpPr>
        <p:spPr>
          <a:xfrm>
            <a:off x="5109986" y="1852740"/>
            <a:ext cx="5884845" cy="646331"/>
          </a:xfrm>
          <a:prstGeom prst="rect">
            <a:avLst/>
          </a:prstGeom>
          <a:noFill/>
        </p:spPr>
        <p:txBody>
          <a:bodyPr wrap="square" rtlCol="0">
            <a:spAutoFit/>
          </a:bodyPr>
          <a:lstStyle/>
          <a:p>
            <a:r>
              <a:rPr lang="en-US" dirty="0"/>
              <a:t>All payments are divided across </a:t>
            </a:r>
            <a:r>
              <a:rPr lang="en-US" b="1" dirty="0">
                <a:solidFill>
                  <a:schemeClr val="accent1">
                    <a:lumMod val="75000"/>
                  </a:schemeClr>
                </a:solidFill>
              </a:rPr>
              <a:t>4 interest free EMIs, with only a quarter of payment to be made upfront.</a:t>
            </a:r>
          </a:p>
        </p:txBody>
      </p:sp>
      <p:pic>
        <p:nvPicPr>
          <p:cNvPr id="43" name="Graphic 42" descr="Fast Forward with solid fill">
            <a:extLst>
              <a:ext uri="{FF2B5EF4-FFF2-40B4-BE49-F238E27FC236}">
                <a16:creationId xmlns:a16="http://schemas.microsoft.com/office/drawing/2014/main" id="{CEAD0278-5321-1E47-8D75-46E3BF1E059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3022" y="5575395"/>
            <a:ext cx="693531" cy="693531"/>
          </a:xfrm>
          <a:prstGeom prst="rect">
            <a:avLst/>
          </a:prstGeom>
        </p:spPr>
      </p:pic>
      <p:sp>
        <p:nvSpPr>
          <p:cNvPr id="45" name="TextBox 44">
            <a:extLst>
              <a:ext uri="{FF2B5EF4-FFF2-40B4-BE49-F238E27FC236}">
                <a16:creationId xmlns:a16="http://schemas.microsoft.com/office/drawing/2014/main" id="{62107540-D4D2-BF49-A28D-8542144F7318}"/>
              </a:ext>
            </a:extLst>
          </p:cNvPr>
          <p:cNvSpPr txBox="1"/>
          <p:nvPr/>
        </p:nvSpPr>
        <p:spPr>
          <a:xfrm>
            <a:off x="5115490" y="5587001"/>
            <a:ext cx="6584939" cy="646331"/>
          </a:xfrm>
          <a:prstGeom prst="rect">
            <a:avLst/>
          </a:prstGeom>
          <a:noFill/>
        </p:spPr>
        <p:txBody>
          <a:bodyPr wrap="square" rtlCol="0">
            <a:spAutoFit/>
          </a:bodyPr>
          <a:lstStyle/>
          <a:p>
            <a:r>
              <a:rPr lang="en-US" b="1" dirty="0">
                <a:solidFill>
                  <a:schemeClr val="accent1">
                    <a:lumMod val="75000"/>
                  </a:schemeClr>
                </a:solidFill>
              </a:rPr>
              <a:t>Instant approval &amp; discreet process </a:t>
            </a:r>
            <a:r>
              <a:rPr lang="en-US" dirty="0"/>
              <a:t>has given PAYO an edge over other modes of payments, eliminating need to carry wallets</a:t>
            </a:r>
          </a:p>
        </p:txBody>
      </p:sp>
    </p:spTree>
    <p:extLst>
      <p:ext uri="{BB962C8B-B14F-4D97-AF65-F5344CB8AC3E}">
        <p14:creationId xmlns:p14="http://schemas.microsoft.com/office/powerpoint/2010/main" val="3090732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100" dirty="0"/>
          </a:p>
        </p:txBody>
      </p:sp>
      <p:sp>
        <p:nvSpPr>
          <p:cNvPr id="17" name="TextBox 16"/>
          <p:cNvSpPr txBox="1"/>
          <p:nvPr/>
        </p:nvSpPr>
        <p:spPr>
          <a:xfrm>
            <a:off x="1393858" y="397259"/>
            <a:ext cx="10423028" cy="461665"/>
          </a:xfrm>
          <a:prstGeom prst="rect">
            <a:avLst/>
          </a:prstGeom>
          <a:noFill/>
        </p:spPr>
        <p:txBody>
          <a:bodyPr wrap="square" rtlCol="0">
            <a:spAutoFit/>
          </a:bodyPr>
          <a:lstStyle/>
          <a:p>
            <a:r>
              <a:rPr lang="en-US" sz="2400" b="1" dirty="0">
                <a:solidFill>
                  <a:srgbClr val="00B050"/>
                </a:solidFill>
                <a:latin typeface="Arial Black" panose="020B0A04020102020204" pitchFamily="34" charset="0"/>
              </a:rPr>
              <a:t>WAIU Broadcast &amp; Live Streaming – Media Service</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28" name="Footer Placeholder 1"/>
          <p:cNvSpPr>
            <a:spLocks noGrp="1"/>
          </p:cNvSpPr>
          <p:nvPr>
            <p:ph type="ftr" sz="quarter" idx="11"/>
          </p:nvPr>
        </p:nvSpPr>
        <p:spPr>
          <a:xfrm>
            <a:off x="4278440" y="6542736"/>
            <a:ext cx="4114800" cy="365125"/>
          </a:xfrm>
        </p:spPr>
        <p:txBody>
          <a:bodyPr/>
          <a:lstStyle/>
          <a:p>
            <a:r>
              <a:rPr lang="en-US" sz="1100" dirty="0"/>
              <a:t>Confidential and Proprietary. Copyright (c) by TrueVibez 2020</a:t>
            </a:r>
          </a:p>
        </p:txBody>
      </p:sp>
      <p:sp>
        <p:nvSpPr>
          <p:cNvPr id="2" name="Slide Number Placeholder 1"/>
          <p:cNvSpPr>
            <a:spLocks noGrp="1"/>
          </p:cNvSpPr>
          <p:nvPr>
            <p:ph type="sldNum" sz="quarter" idx="12"/>
          </p:nvPr>
        </p:nvSpPr>
        <p:spPr/>
        <p:txBody>
          <a:bodyPr/>
          <a:lstStyle/>
          <a:p>
            <a:fld id="{D4960F7B-5716-4810-A91D-46252C2EC1F4}" type="slidenum">
              <a:rPr lang="en-US" sz="1100" smtClean="0"/>
              <a:t>13</a:t>
            </a:fld>
            <a:endParaRPr lang="en-US" sz="1100" dirty="0"/>
          </a:p>
        </p:txBody>
      </p:sp>
      <p:sp>
        <p:nvSpPr>
          <p:cNvPr id="22" name="TextBox 21">
            <a:extLst>
              <a:ext uri="{FF2B5EF4-FFF2-40B4-BE49-F238E27FC236}">
                <a16:creationId xmlns:a16="http://schemas.microsoft.com/office/drawing/2014/main" id="{9C177A82-6E67-A44D-81D5-0574879673BF}"/>
              </a:ext>
            </a:extLst>
          </p:cNvPr>
          <p:cNvSpPr txBox="1"/>
          <p:nvPr/>
        </p:nvSpPr>
        <p:spPr>
          <a:xfrm>
            <a:off x="1273169" y="1074007"/>
            <a:ext cx="6915334" cy="646331"/>
          </a:xfrm>
          <a:prstGeom prst="rect">
            <a:avLst/>
          </a:prstGeom>
          <a:noFill/>
        </p:spPr>
        <p:txBody>
          <a:bodyPr wrap="square" rtlCol="0">
            <a:spAutoFit/>
          </a:bodyPr>
          <a:lstStyle/>
          <a:p>
            <a:pPr algn="just"/>
            <a:r>
              <a:rPr lang="en-US" dirty="0">
                <a:solidFill>
                  <a:srgbClr val="002060"/>
                </a:solidFill>
              </a:rPr>
              <a:t>WAIU Broadcast will bring the top music performances LIVE to our partner restaurants, to add that premium value to their offerings.</a:t>
            </a:r>
          </a:p>
        </p:txBody>
      </p:sp>
      <p:sp>
        <p:nvSpPr>
          <p:cNvPr id="31" name="Rectangle 30">
            <a:extLst>
              <a:ext uri="{FF2B5EF4-FFF2-40B4-BE49-F238E27FC236}">
                <a16:creationId xmlns:a16="http://schemas.microsoft.com/office/drawing/2014/main" id="{6AD044D3-8FF6-3C47-887C-F26A50A8B6BB}"/>
              </a:ext>
            </a:extLst>
          </p:cNvPr>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3" name="Picture 2">
            <a:extLst>
              <a:ext uri="{FF2B5EF4-FFF2-40B4-BE49-F238E27FC236}">
                <a16:creationId xmlns:a16="http://schemas.microsoft.com/office/drawing/2014/main" id="{8252C67F-C8E5-C945-8376-BB936349ACF2}"/>
              </a:ext>
            </a:extLst>
          </p:cNvPr>
          <p:cNvPicPr>
            <a:picLocks noChangeAspect="1"/>
          </p:cNvPicPr>
          <p:nvPr/>
        </p:nvPicPr>
        <p:blipFill>
          <a:blip r:embed="rId11"/>
          <a:stretch>
            <a:fillRect/>
          </a:stretch>
        </p:blipFill>
        <p:spPr>
          <a:xfrm>
            <a:off x="8393240" y="1065185"/>
            <a:ext cx="3474229" cy="2315325"/>
          </a:xfrm>
          <a:prstGeom prst="rect">
            <a:avLst/>
          </a:prstGeom>
        </p:spPr>
      </p:pic>
      <p:pic>
        <p:nvPicPr>
          <p:cNvPr id="1026" name="Picture 2">
            <a:extLst>
              <a:ext uri="{FF2B5EF4-FFF2-40B4-BE49-F238E27FC236}">
                <a16:creationId xmlns:a16="http://schemas.microsoft.com/office/drawing/2014/main" id="{3CF4FF54-6C8A-F84A-B6E8-86220915567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21940" y="3890909"/>
            <a:ext cx="3128566" cy="208571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9590B8A-F3F2-174F-A73B-0912A9B0D92E}"/>
              </a:ext>
            </a:extLst>
          </p:cNvPr>
          <p:cNvSpPr txBox="1"/>
          <p:nvPr/>
        </p:nvSpPr>
        <p:spPr>
          <a:xfrm>
            <a:off x="1273169" y="2114374"/>
            <a:ext cx="6915334" cy="1200329"/>
          </a:xfrm>
          <a:prstGeom prst="rect">
            <a:avLst/>
          </a:prstGeom>
          <a:noFill/>
        </p:spPr>
        <p:txBody>
          <a:bodyPr wrap="square" rtlCol="0">
            <a:spAutoFit/>
          </a:bodyPr>
          <a:lstStyle/>
          <a:p>
            <a:pPr algn="just"/>
            <a:r>
              <a:rPr lang="en-US" dirty="0">
                <a:solidFill>
                  <a:srgbClr val="002060"/>
                </a:solidFill>
              </a:rPr>
              <a:t>An average restaurant spends about </a:t>
            </a:r>
            <a:r>
              <a:rPr lang="en-IN" dirty="0">
                <a:solidFill>
                  <a:srgbClr val="002060"/>
                </a:solidFill>
              </a:rPr>
              <a:t>₹70,000 to ₹2,50,000 every month on local music artist’ live performance at their premises.</a:t>
            </a:r>
          </a:p>
          <a:p>
            <a:pPr algn="just"/>
            <a:r>
              <a:rPr lang="en-US" dirty="0">
                <a:solidFill>
                  <a:srgbClr val="002060"/>
                </a:solidFill>
              </a:rPr>
              <a:t>Its an important feature for restaurants however its quality can be inconsistent and cost benefit ratio is usually quite modest.</a:t>
            </a:r>
          </a:p>
        </p:txBody>
      </p:sp>
      <p:sp>
        <p:nvSpPr>
          <p:cNvPr id="32" name="TextBox 31">
            <a:extLst>
              <a:ext uri="{FF2B5EF4-FFF2-40B4-BE49-F238E27FC236}">
                <a16:creationId xmlns:a16="http://schemas.microsoft.com/office/drawing/2014/main" id="{C4135097-276F-1149-8D9C-0BA0787D4D25}"/>
              </a:ext>
            </a:extLst>
          </p:cNvPr>
          <p:cNvSpPr txBox="1"/>
          <p:nvPr/>
        </p:nvSpPr>
        <p:spPr>
          <a:xfrm>
            <a:off x="4574457" y="3809186"/>
            <a:ext cx="7293011" cy="1200329"/>
          </a:xfrm>
          <a:prstGeom prst="rect">
            <a:avLst/>
          </a:prstGeom>
          <a:noFill/>
        </p:spPr>
        <p:txBody>
          <a:bodyPr wrap="square" rtlCol="0">
            <a:spAutoFit/>
          </a:bodyPr>
          <a:lstStyle/>
          <a:p>
            <a:pPr algn="just"/>
            <a:r>
              <a:rPr lang="en-US" dirty="0">
                <a:solidFill>
                  <a:srgbClr val="002060"/>
                </a:solidFill>
              </a:rPr>
              <a:t>WAIU has collaborated with Stratacache (Signage provider for Mercedes, Airports), to bring live performance by popular artists straight to our partner restaurants from the studio, allowing interactive communication as well e.g., on-demand songs, restaurant recognitions etc.</a:t>
            </a:r>
          </a:p>
        </p:txBody>
      </p:sp>
      <p:sp>
        <p:nvSpPr>
          <p:cNvPr id="33" name="TextBox 32">
            <a:extLst>
              <a:ext uri="{FF2B5EF4-FFF2-40B4-BE49-F238E27FC236}">
                <a16:creationId xmlns:a16="http://schemas.microsoft.com/office/drawing/2014/main" id="{0F8BC09D-AD1E-F249-B02D-B33650BBC892}"/>
              </a:ext>
            </a:extLst>
          </p:cNvPr>
          <p:cNvSpPr txBox="1"/>
          <p:nvPr/>
        </p:nvSpPr>
        <p:spPr>
          <a:xfrm>
            <a:off x="4574458" y="5042951"/>
            <a:ext cx="7242428" cy="1477328"/>
          </a:xfrm>
          <a:prstGeom prst="rect">
            <a:avLst/>
          </a:prstGeom>
          <a:noFill/>
        </p:spPr>
        <p:txBody>
          <a:bodyPr wrap="square" rtlCol="0">
            <a:spAutoFit/>
          </a:bodyPr>
          <a:lstStyle/>
          <a:p>
            <a:pPr algn="just"/>
            <a:r>
              <a:rPr lang="en-US" dirty="0">
                <a:solidFill>
                  <a:srgbClr val="002060"/>
                </a:solidFill>
              </a:rPr>
              <a:t>This feature will provide restaurants a much economical option to show exclusive live shows by best artists in the industry, using existing infrastructure already available at the restaurant.</a:t>
            </a:r>
          </a:p>
          <a:p>
            <a:pPr algn="just"/>
            <a:endParaRPr lang="en-US" dirty="0">
              <a:solidFill>
                <a:srgbClr val="002060"/>
              </a:solidFill>
            </a:endParaRPr>
          </a:p>
          <a:p>
            <a:pPr algn="just"/>
            <a:r>
              <a:rPr lang="en-US" dirty="0">
                <a:solidFill>
                  <a:srgbClr val="00B0F0"/>
                </a:solidFill>
              </a:rPr>
              <a:t>This service will be a fast-follower once Clique is launched.</a:t>
            </a:r>
          </a:p>
        </p:txBody>
      </p:sp>
    </p:spTree>
    <p:extLst>
      <p:ext uri="{BB962C8B-B14F-4D97-AF65-F5344CB8AC3E}">
        <p14:creationId xmlns:p14="http://schemas.microsoft.com/office/powerpoint/2010/main" val="840982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2"/>
          <a:stretch>
            <a:fillRect/>
          </a:stretch>
        </p:blipFill>
        <p:spPr>
          <a:xfrm>
            <a:off x="261258" y="246743"/>
            <a:ext cx="856343" cy="791469"/>
          </a:xfrm>
          <a:prstGeom prst="rect">
            <a:avLst/>
          </a:prstGeom>
        </p:spPr>
      </p:pic>
      <p:pic>
        <p:nvPicPr>
          <p:cNvPr id="11" name="Picture 10"/>
          <p:cNvPicPr>
            <a:picLocks noChangeAspect="1"/>
          </p:cNvPicPr>
          <p:nvPr/>
        </p:nvPicPr>
        <p:blipFill>
          <a:blip r:embed="rId3"/>
          <a:stretch>
            <a:fillRect/>
          </a:stretch>
        </p:blipFill>
        <p:spPr>
          <a:xfrm>
            <a:off x="261258" y="1071676"/>
            <a:ext cx="841375" cy="762116"/>
          </a:xfrm>
          <a:prstGeom prst="rect">
            <a:avLst/>
          </a:prstGeom>
        </p:spPr>
      </p:pic>
      <p:pic>
        <p:nvPicPr>
          <p:cNvPr id="12" name="Picture 11"/>
          <p:cNvPicPr>
            <a:picLocks noChangeAspect="1"/>
          </p:cNvPicPr>
          <p:nvPr/>
        </p:nvPicPr>
        <p:blipFill>
          <a:blip r:embed="rId4"/>
          <a:stretch>
            <a:fillRect/>
          </a:stretch>
        </p:blipFill>
        <p:spPr>
          <a:xfrm>
            <a:off x="261258" y="1863347"/>
            <a:ext cx="827542" cy="737012"/>
          </a:xfrm>
          <a:prstGeom prst="rect">
            <a:avLst/>
          </a:prstGeom>
        </p:spPr>
      </p:pic>
      <p:pic>
        <p:nvPicPr>
          <p:cNvPr id="13" name="Picture 12"/>
          <p:cNvPicPr>
            <a:picLocks noChangeAspect="1"/>
          </p:cNvPicPr>
          <p:nvPr/>
        </p:nvPicPr>
        <p:blipFill>
          <a:blip r:embed="rId5"/>
          <a:stretch>
            <a:fillRect/>
          </a:stretch>
        </p:blipFill>
        <p:spPr>
          <a:xfrm>
            <a:off x="324531" y="2544923"/>
            <a:ext cx="764042" cy="758297"/>
          </a:xfrm>
          <a:prstGeom prst="rect">
            <a:avLst/>
          </a:prstGeom>
        </p:spPr>
      </p:pic>
      <p:pic>
        <p:nvPicPr>
          <p:cNvPr id="14" name="Picture 13"/>
          <p:cNvPicPr>
            <a:picLocks noChangeAspect="1"/>
          </p:cNvPicPr>
          <p:nvPr/>
        </p:nvPicPr>
        <p:blipFill>
          <a:blip r:embed="rId6"/>
          <a:stretch>
            <a:fillRect/>
          </a:stretch>
        </p:blipFill>
        <p:spPr>
          <a:xfrm>
            <a:off x="271335" y="3298262"/>
            <a:ext cx="778132" cy="799736"/>
          </a:xfrm>
          <a:prstGeom prst="rect">
            <a:avLst/>
          </a:prstGeom>
        </p:spPr>
      </p:pic>
      <p:pic>
        <p:nvPicPr>
          <p:cNvPr id="15" name="Picture 14"/>
          <p:cNvPicPr>
            <a:picLocks noChangeAspect="1"/>
          </p:cNvPicPr>
          <p:nvPr/>
        </p:nvPicPr>
        <p:blipFill>
          <a:blip r:embed="rId7"/>
          <a:stretch>
            <a:fillRect/>
          </a:stretch>
        </p:blipFill>
        <p:spPr>
          <a:xfrm>
            <a:off x="271335" y="4070762"/>
            <a:ext cx="832757" cy="936852"/>
          </a:xfrm>
          <a:prstGeom prst="rect">
            <a:avLst/>
          </a:prstGeom>
        </p:spPr>
      </p:pic>
      <p:pic>
        <p:nvPicPr>
          <p:cNvPr id="18" name="Picture 17"/>
          <p:cNvPicPr>
            <a:picLocks noChangeAspect="1"/>
          </p:cNvPicPr>
          <p:nvPr/>
        </p:nvPicPr>
        <p:blipFill>
          <a:blip r:embed="rId8"/>
          <a:stretch>
            <a:fillRect/>
          </a:stretch>
        </p:blipFill>
        <p:spPr>
          <a:xfrm>
            <a:off x="257630" y="4933765"/>
            <a:ext cx="721506" cy="758825"/>
          </a:xfrm>
          <a:prstGeom prst="rect">
            <a:avLst/>
          </a:prstGeom>
        </p:spPr>
      </p:pic>
      <p:pic>
        <p:nvPicPr>
          <p:cNvPr id="19" name="Picture 18"/>
          <p:cNvPicPr>
            <a:picLocks noChangeAspect="1"/>
          </p:cNvPicPr>
          <p:nvPr/>
        </p:nvPicPr>
        <p:blipFill>
          <a:blip r:embed="rId9"/>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622888" y="368959"/>
            <a:ext cx="6324323"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Corporate Partnership</a:t>
            </a:r>
            <a:endParaRPr lang="en-US" sz="2700" b="1" dirty="0">
              <a:solidFill>
                <a:srgbClr val="7030A0"/>
              </a:solidFill>
              <a:latin typeface="Arial Black" panose="020B0A04020102020204" pitchFamily="34" charset="0"/>
            </a:endParaRP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 name="Footer Placeholder 1"/>
          <p:cNvSpPr>
            <a:spLocks noGrp="1"/>
          </p:cNvSpPr>
          <p:nvPr>
            <p:ph type="ftr" sz="quarter" idx="11"/>
          </p:nvPr>
        </p:nvSpPr>
        <p:spPr>
          <a:xfrm>
            <a:off x="4224340" y="6356350"/>
            <a:ext cx="4114800" cy="365125"/>
          </a:xfrm>
        </p:spPr>
        <p:txBody>
          <a:bodyPr/>
          <a:lstStyle/>
          <a:p>
            <a:r>
              <a:rPr lang="en-US" dirty="0"/>
              <a:t>Confidential and Proprietary. Copyright (c) by TrueVibez 2020</a:t>
            </a:r>
          </a:p>
        </p:txBody>
      </p:sp>
      <p:sp>
        <p:nvSpPr>
          <p:cNvPr id="3" name="Slide Number Placeholder 2"/>
          <p:cNvSpPr>
            <a:spLocks noGrp="1"/>
          </p:cNvSpPr>
          <p:nvPr>
            <p:ph type="sldNum" sz="quarter" idx="12"/>
          </p:nvPr>
        </p:nvSpPr>
        <p:spPr/>
        <p:txBody>
          <a:bodyPr/>
          <a:lstStyle/>
          <a:p>
            <a:fld id="{D4960F7B-5716-4810-A91D-46252C2EC1F4}" type="slidenum">
              <a:rPr lang="en-US" smtClean="0"/>
              <a:t>14</a:t>
            </a:fld>
            <a:endParaRPr lang="en-US" dirty="0"/>
          </a:p>
        </p:txBody>
      </p:sp>
      <p:graphicFrame>
        <p:nvGraphicFramePr>
          <p:cNvPr id="22" name="Table 22">
            <a:extLst>
              <a:ext uri="{FF2B5EF4-FFF2-40B4-BE49-F238E27FC236}">
                <a16:creationId xmlns:a16="http://schemas.microsoft.com/office/drawing/2014/main" id="{2BB58E01-63E7-8041-9D8E-7C59915A9442}"/>
              </a:ext>
            </a:extLst>
          </p:cNvPr>
          <p:cNvGraphicFramePr>
            <a:graphicFrameLocks noGrp="1"/>
          </p:cNvGraphicFramePr>
          <p:nvPr/>
        </p:nvGraphicFramePr>
        <p:xfrm>
          <a:off x="1502837" y="1192117"/>
          <a:ext cx="10139034" cy="4669064"/>
        </p:xfrm>
        <a:graphic>
          <a:graphicData uri="http://schemas.openxmlformats.org/drawingml/2006/table">
            <a:tbl>
              <a:tblPr firstRow="1" bandRow="1">
                <a:tableStyleId>{93296810-A885-4BE3-A3E7-6D5BEEA58F35}</a:tableStyleId>
              </a:tblPr>
              <a:tblGrid>
                <a:gridCol w="731112">
                  <a:extLst>
                    <a:ext uri="{9D8B030D-6E8A-4147-A177-3AD203B41FA5}">
                      <a16:colId xmlns:a16="http://schemas.microsoft.com/office/drawing/2014/main" val="2102275307"/>
                    </a:ext>
                  </a:extLst>
                </a:gridCol>
                <a:gridCol w="3241298">
                  <a:extLst>
                    <a:ext uri="{9D8B030D-6E8A-4147-A177-3AD203B41FA5}">
                      <a16:colId xmlns:a16="http://schemas.microsoft.com/office/drawing/2014/main" val="1911834963"/>
                    </a:ext>
                  </a:extLst>
                </a:gridCol>
                <a:gridCol w="6166624">
                  <a:extLst>
                    <a:ext uri="{9D8B030D-6E8A-4147-A177-3AD203B41FA5}">
                      <a16:colId xmlns:a16="http://schemas.microsoft.com/office/drawing/2014/main" val="2283718322"/>
                    </a:ext>
                  </a:extLst>
                </a:gridCol>
              </a:tblGrid>
              <a:tr h="319225">
                <a:tc>
                  <a:txBody>
                    <a:bodyPr/>
                    <a:lstStyle/>
                    <a:p>
                      <a:pPr algn="ctr" fontAlgn="t"/>
                      <a:r>
                        <a:rPr lang="en-IN" sz="2000" b="1" u="none" strike="noStrike" dirty="0">
                          <a:solidFill>
                            <a:srgbClr val="000000"/>
                          </a:solidFill>
                          <a:effectLst/>
                        </a:rPr>
                        <a:t>S. No.</a:t>
                      </a:r>
                      <a:endParaRPr lang="en-IN" sz="2000" b="1"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2000" b="1" u="none" strike="noStrike">
                          <a:solidFill>
                            <a:srgbClr val="000000"/>
                          </a:solidFill>
                          <a:effectLst/>
                        </a:rPr>
                        <a:t>Partner</a:t>
                      </a:r>
                      <a:endParaRPr lang="en-IN" sz="2000" b="1"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2000" b="1" u="none" strike="noStrike" dirty="0">
                          <a:solidFill>
                            <a:srgbClr val="000000"/>
                          </a:solidFill>
                          <a:effectLst/>
                        </a:rPr>
                        <a:t>Role</a:t>
                      </a:r>
                      <a:endParaRPr lang="en-IN" sz="2000" b="1"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344940733"/>
                  </a:ext>
                </a:extLst>
              </a:tr>
              <a:tr h="374047">
                <a:tc>
                  <a:txBody>
                    <a:bodyPr/>
                    <a:lstStyle/>
                    <a:p>
                      <a:pPr algn="ctr" fontAlgn="t"/>
                      <a:r>
                        <a:rPr lang="en-IN" sz="1600" b="0" u="none" strike="noStrike" dirty="0">
                          <a:solidFill>
                            <a:srgbClr val="000000"/>
                          </a:solidFill>
                          <a:effectLst/>
                        </a:rPr>
                        <a:t>1</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NPCI</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a:solidFill>
                            <a:srgbClr val="000000"/>
                          </a:solidFill>
                          <a:effectLst/>
                        </a:rPr>
                        <a:t>Nth Reward Loyalty platform onboarding &amp; campaigning platform</a:t>
                      </a:r>
                      <a:endParaRPr lang="en-IN"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541467040"/>
                  </a:ext>
                </a:extLst>
              </a:tr>
              <a:tr h="374047">
                <a:tc>
                  <a:txBody>
                    <a:bodyPr/>
                    <a:lstStyle/>
                    <a:p>
                      <a:pPr algn="ctr" fontAlgn="t"/>
                      <a:r>
                        <a:rPr lang="en-IN" sz="1600" b="0" u="none" strike="noStrike">
                          <a:solidFill>
                            <a:srgbClr val="000000"/>
                          </a:solidFill>
                          <a:effectLst/>
                        </a:rPr>
                        <a:t>2</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Cosmos Bank</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Value add service to bank customers via bank's super-app</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970412165"/>
                  </a:ext>
                </a:extLst>
              </a:tr>
              <a:tr h="319225">
                <a:tc>
                  <a:txBody>
                    <a:bodyPr/>
                    <a:lstStyle/>
                    <a:p>
                      <a:pPr algn="ctr" fontAlgn="t"/>
                      <a:r>
                        <a:rPr lang="en-IN" sz="1600" b="0" u="none" strike="noStrike">
                          <a:solidFill>
                            <a:srgbClr val="000000"/>
                          </a:solidFill>
                          <a:effectLst/>
                        </a:rPr>
                        <a:t>3</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KPMG</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RBI regulatory compliance and licensing services</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204056657"/>
                  </a:ext>
                </a:extLst>
              </a:tr>
              <a:tr h="319225">
                <a:tc>
                  <a:txBody>
                    <a:bodyPr/>
                    <a:lstStyle/>
                    <a:p>
                      <a:pPr algn="ctr" fontAlgn="t"/>
                      <a:r>
                        <a:rPr lang="en-IN" sz="1600" b="0" i="0" u="none" strike="noStrike" dirty="0">
                          <a:solidFill>
                            <a:srgbClr val="000000"/>
                          </a:solidFill>
                          <a:effectLst/>
                          <a:latin typeface="Calibri" panose="020F0502020204030204" pitchFamily="34" charset="0"/>
                        </a:rPr>
                        <a:t>4</a:t>
                      </a:r>
                    </a:p>
                  </a:txBody>
                  <a:tcPr marL="9525" marR="9525" marT="9525" marB="0"/>
                </a:tc>
                <a:tc>
                  <a:txBody>
                    <a:bodyPr/>
                    <a:lstStyle/>
                    <a:p>
                      <a:pPr algn="l" fontAlgn="t"/>
                      <a:r>
                        <a:rPr lang="en-IN" sz="1600" b="0" u="none" strike="noStrike" dirty="0">
                          <a:solidFill>
                            <a:srgbClr val="000000"/>
                          </a:solidFill>
                          <a:effectLst/>
                        </a:rPr>
                        <a:t>Payu Finance (Lazypay)</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Financial lending service provider</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12786287"/>
                  </a:ext>
                </a:extLst>
              </a:tr>
              <a:tr h="319225">
                <a:tc>
                  <a:txBody>
                    <a:bodyPr/>
                    <a:lstStyle/>
                    <a:p>
                      <a:pPr algn="ctr" fontAlgn="t"/>
                      <a:r>
                        <a:rPr lang="en-IN" sz="1600" b="0" i="0" u="none" strike="noStrike" dirty="0">
                          <a:solidFill>
                            <a:srgbClr val="000000"/>
                          </a:solidFill>
                          <a:effectLst/>
                          <a:latin typeface="Calibri" panose="020F0502020204030204" pitchFamily="34" charset="0"/>
                        </a:rPr>
                        <a:t>5</a:t>
                      </a:r>
                    </a:p>
                  </a:txBody>
                  <a:tcPr marL="9525" marR="9525" marT="9525" marB="0"/>
                </a:tc>
                <a:tc>
                  <a:txBody>
                    <a:bodyPr/>
                    <a:lstStyle/>
                    <a:p>
                      <a:pPr algn="l" fontAlgn="t"/>
                      <a:r>
                        <a:rPr lang="en-IN" sz="1600" b="0" u="none" strike="noStrike" dirty="0">
                          <a:solidFill>
                            <a:srgbClr val="000000"/>
                          </a:solidFill>
                          <a:effectLst/>
                        </a:rPr>
                        <a:t>Paytm</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Financial lending service provider</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651724134"/>
                  </a:ext>
                </a:extLst>
              </a:tr>
              <a:tr h="319225">
                <a:tc>
                  <a:txBody>
                    <a:bodyPr/>
                    <a:lstStyle/>
                    <a:p>
                      <a:pPr algn="ctr" fontAlgn="t"/>
                      <a:r>
                        <a:rPr lang="en-IN" sz="1600" b="0" i="0" u="none" strike="noStrike" dirty="0">
                          <a:solidFill>
                            <a:srgbClr val="000000"/>
                          </a:solidFill>
                          <a:effectLst/>
                          <a:latin typeface="Calibri" panose="020F0502020204030204" pitchFamily="34" charset="0"/>
                        </a:rPr>
                        <a:t>6</a:t>
                      </a:r>
                    </a:p>
                  </a:txBody>
                  <a:tcPr marL="9525" marR="9525" marT="9525" marB="0"/>
                </a:tc>
                <a:tc>
                  <a:txBody>
                    <a:bodyPr/>
                    <a:lstStyle/>
                    <a:p>
                      <a:pPr algn="l" fontAlgn="t"/>
                      <a:r>
                        <a:rPr lang="en-IN" sz="1600" b="0" u="none" strike="noStrike" dirty="0">
                          <a:solidFill>
                            <a:srgbClr val="000000"/>
                          </a:solidFill>
                          <a:effectLst/>
                        </a:rPr>
                        <a:t>Early Salary</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Financial lending service provider</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510197614"/>
                  </a:ext>
                </a:extLst>
              </a:tr>
              <a:tr h="319225">
                <a:tc>
                  <a:txBody>
                    <a:bodyPr/>
                    <a:lstStyle/>
                    <a:p>
                      <a:pPr algn="ctr" fontAlgn="t"/>
                      <a:r>
                        <a:rPr lang="en-IN" sz="1600" b="0" i="0" u="none" strike="noStrike" dirty="0">
                          <a:solidFill>
                            <a:srgbClr val="000000"/>
                          </a:solidFill>
                          <a:effectLst/>
                          <a:latin typeface="Calibri" panose="020F0502020204030204" pitchFamily="34" charset="0"/>
                        </a:rPr>
                        <a:t>7</a:t>
                      </a:r>
                    </a:p>
                  </a:txBody>
                  <a:tcPr marL="9525" marR="9525" marT="9525" marB="0"/>
                </a:tc>
                <a:tc>
                  <a:txBody>
                    <a:bodyPr/>
                    <a:lstStyle/>
                    <a:p>
                      <a:pPr algn="l" fontAlgn="t"/>
                      <a:r>
                        <a:rPr lang="en-IN" sz="1600" b="0" u="none" strike="noStrike" dirty="0">
                          <a:solidFill>
                            <a:srgbClr val="000000"/>
                          </a:solidFill>
                          <a:effectLst/>
                        </a:rPr>
                        <a:t>LoanTap</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Financial lending service provider</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703459088"/>
                  </a:ext>
                </a:extLst>
              </a:tr>
              <a:tr h="319225">
                <a:tc>
                  <a:txBody>
                    <a:bodyPr/>
                    <a:lstStyle/>
                    <a:p>
                      <a:pPr algn="ctr" fontAlgn="t"/>
                      <a:r>
                        <a:rPr lang="en-IN" sz="1600" b="0" i="0" u="none" strike="noStrike" dirty="0">
                          <a:solidFill>
                            <a:srgbClr val="000000"/>
                          </a:solidFill>
                          <a:effectLst/>
                          <a:latin typeface="Calibri" panose="020F0502020204030204" pitchFamily="34" charset="0"/>
                        </a:rPr>
                        <a:t>8</a:t>
                      </a:r>
                    </a:p>
                  </a:txBody>
                  <a:tcPr marL="9525" marR="9525" marT="9525" marB="0"/>
                </a:tc>
                <a:tc>
                  <a:txBody>
                    <a:bodyPr/>
                    <a:lstStyle/>
                    <a:p>
                      <a:pPr algn="l" fontAlgn="t"/>
                      <a:r>
                        <a:rPr lang="en-IN" sz="1600" b="0" u="none" strike="noStrike" dirty="0">
                          <a:solidFill>
                            <a:srgbClr val="000000"/>
                          </a:solidFill>
                          <a:effectLst/>
                        </a:rPr>
                        <a:t>Michael Dell Foundation</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Financial lending service provider</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568922891"/>
                  </a:ext>
                </a:extLst>
              </a:tr>
              <a:tr h="409495">
                <a:tc>
                  <a:txBody>
                    <a:bodyPr/>
                    <a:lstStyle/>
                    <a:p>
                      <a:pPr algn="ctr" fontAlgn="t"/>
                      <a:r>
                        <a:rPr lang="en-IN" sz="1600" b="0" i="0" u="none" strike="noStrike" dirty="0">
                          <a:solidFill>
                            <a:srgbClr val="000000"/>
                          </a:solidFill>
                          <a:effectLst/>
                          <a:latin typeface="Calibri" panose="020F0502020204030204" pitchFamily="34" charset="0"/>
                        </a:rPr>
                        <a:t>9</a:t>
                      </a:r>
                    </a:p>
                  </a:txBody>
                  <a:tcPr marL="9525" marR="9525" marT="9525" marB="0"/>
                </a:tc>
                <a:tc>
                  <a:txBody>
                    <a:bodyPr/>
                    <a:lstStyle/>
                    <a:p>
                      <a:pPr algn="l" fontAlgn="t"/>
                      <a:r>
                        <a:rPr lang="en-IN" sz="1600" b="0" u="none" strike="noStrike" dirty="0">
                          <a:solidFill>
                            <a:srgbClr val="000000"/>
                          </a:solidFill>
                          <a:effectLst/>
                        </a:rPr>
                        <a:t>Suniel Shetty (Popcorn Entertainment)</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a:solidFill>
                            <a:srgbClr val="000000"/>
                          </a:solidFill>
                          <a:effectLst/>
                        </a:rPr>
                        <a:t>Brand Ambassador</a:t>
                      </a:r>
                      <a:endParaRPr lang="en-IN"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4122278281"/>
                  </a:ext>
                </a:extLst>
              </a:tr>
              <a:tr h="319225">
                <a:tc>
                  <a:txBody>
                    <a:bodyPr/>
                    <a:lstStyle/>
                    <a:p>
                      <a:pPr algn="ctr" fontAlgn="t"/>
                      <a:r>
                        <a:rPr lang="en-IN" sz="1600" b="0" u="none" strike="noStrike" dirty="0">
                          <a:solidFill>
                            <a:srgbClr val="000000"/>
                          </a:solidFill>
                          <a:effectLst/>
                        </a:rPr>
                        <a:t>10</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TOI, Pune Mirror</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a:solidFill>
                            <a:srgbClr val="000000"/>
                          </a:solidFill>
                          <a:effectLst/>
                        </a:rPr>
                        <a:t>Media &amp; Advertorials</a:t>
                      </a:r>
                      <a:endParaRPr lang="en-IN" sz="1600" b="0" i="0" u="none" strike="noStrike">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1949974628"/>
                  </a:ext>
                </a:extLst>
              </a:tr>
              <a:tr h="319225">
                <a:tc>
                  <a:txBody>
                    <a:bodyPr/>
                    <a:lstStyle/>
                    <a:p>
                      <a:pPr algn="ctr" fontAlgn="t"/>
                      <a:r>
                        <a:rPr lang="en-IN" sz="1600" b="0" u="none" strike="noStrike" dirty="0">
                          <a:solidFill>
                            <a:srgbClr val="000000"/>
                          </a:solidFill>
                          <a:effectLst/>
                        </a:rPr>
                        <a:t>11</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a:solidFill>
                            <a:srgbClr val="000000"/>
                          </a:solidFill>
                          <a:effectLst/>
                        </a:rPr>
                        <a:t>SonyLiv</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Entertainment and broadcast services</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92973554"/>
                  </a:ext>
                </a:extLst>
              </a:tr>
              <a:tr h="319225">
                <a:tc>
                  <a:txBody>
                    <a:bodyPr/>
                    <a:lstStyle/>
                    <a:p>
                      <a:pPr algn="ctr" fontAlgn="t"/>
                      <a:r>
                        <a:rPr lang="en-IN" sz="1600" b="0" u="none" strike="noStrike" dirty="0">
                          <a:solidFill>
                            <a:srgbClr val="000000"/>
                          </a:solidFill>
                          <a:effectLst/>
                        </a:rPr>
                        <a:t>12</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a:solidFill>
                            <a:srgbClr val="000000"/>
                          </a:solidFill>
                          <a:effectLst/>
                        </a:rPr>
                        <a:t>Stratacache (SCALA)</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Broadcast infrastructure and CDN</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3162152428"/>
                  </a:ext>
                </a:extLst>
              </a:tr>
              <a:tr h="319225">
                <a:tc>
                  <a:txBody>
                    <a:bodyPr/>
                    <a:lstStyle/>
                    <a:p>
                      <a:pPr algn="ctr" fontAlgn="t"/>
                      <a:r>
                        <a:rPr lang="en-IN" sz="1600" b="0" u="none" strike="noStrike" dirty="0">
                          <a:solidFill>
                            <a:srgbClr val="000000"/>
                          </a:solidFill>
                          <a:effectLst/>
                        </a:rPr>
                        <a:t>13</a:t>
                      </a:r>
                      <a:endParaRPr lang="en-IN" sz="1600" b="0" i="0" u="none" strike="noStrike" dirty="0">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a:solidFill>
                            <a:srgbClr val="000000"/>
                          </a:solidFill>
                          <a:effectLst/>
                        </a:rPr>
                        <a:t>Sazinga Digital</a:t>
                      </a:r>
                      <a:endParaRPr lang="en-IN" sz="1600" b="0" i="0" u="none" strike="noStrike">
                        <a:solidFill>
                          <a:srgbClr val="000000"/>
                        </a:solidFill>
                        <a:effectLst/>
                        <a:latin typeface="Calibri" panose="020F0502020204030204" pitchFamily="34" charset="0"/>
                      </a:endParaRPr>
                    </a:p>
                  </a:txBody>
                  <a:tcPr marL="9525" marR="9525" marT="9525" marB="0"/>
                </a:tc>
                <a:tc>
                  <a:txBody>
                    <a:bodyPr/>
                    <a:lstStyle/>
                    <a:p>
                      <a:pPr algn="l" fontAlgn="t"/>
                      <a:r>
                        <a:rPr lang="en-IN" sz="1600" b="0" u="none" strike="noStrike" dirty="0">
                          <a:solidFill>
                            <a:srgbClr val="000000"/>
                          </a:solidFill>
                          <a:effectLst/>
                        </a:rPr>
                        <a:t>Technical platform development &amp; maintenance</a:t>
                      </a:r>
                      <a:endParaRPr lang="en-IN" sz="1600" b="0" i="0" u="none" strike="noStrike" dirty="0">
                        <a:solidFill>
                          <a:srgbClr val="000000"/>
                        </a:solidFill>
                        <a:effectLst/>
                        <a:latin typeface="Calibri" panose="020F0502020204030204" pitchFamily="34" charset="0"/>
                      </a:endParaRPr>
                    </a:p>
                  </a:txBody>
                  <a:tcPr marL="9525" marR="9525" marT="9525" marB="0"/>
                </a:tc>
                <a:extLst>
                  <a:ext uri="{0D108BD9-81ED-4DB2-BD59-A6C34878D82A}">
                    <a16:rowId xmlns:a16="http://schemas.microsoft.com/office/drawing/2014/main" val="2006991784"/>
                  </a:ext>
                </a:extLst>
              </a:tr>
            </a:tbl>
          </a:graphicData>
        </a:graphic>
      </p:graphicFrame>
    </p:spTree>
    <p:extLst>
      <p:ext uri="{BB962C8B-B14F-4D97-AF65-F5344CB8AC3E}">
        <p14:creationId xmlns:p14="http://schemas.microsoft.com/office/powerpoint/2010/main" val="386232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2"/>
          <a:stretch>
            <a:fillRect/>
          </a:stretch>
        </p:blipFill>
        <p:spPr>
          <a:xfrm>
            <a:off x="261258" y="246743"/>
            <a:ext cx="856343" cy="791469"/>
          </a:xfrm>
          <a:prstGeom prst="rect">
            <a:avLst/>
          </a:prstGeom>
        </p:spPr>
      </p:pic>
      <p:pic>
        <p:nvPicPr>
          <p:cNvPr id="11" name="Picture 10"/>
          <p:cNvPicPr>
            <a:picLocks noChangeAspect="1"/>
          </p:cNvPicPr>
          <p:nvPr/>
        </p:nvPicPr>
        <p:blipFill>
          <a:blip r:embed="rId3"/>
          <a:stretch>
            <a:fillRect/>
          </a:stretch>
        </p:blipFill>
        <p:spPr>
          <a:xfrm>
            <a:off x="261258" y="1071676"/>
            <a:ext cx="841375" cy="762116"/>
          </a:xfrm>
          <a:prstGeom prst="rect">
            <a:avLst/>
          </a:prstGeom>
        </p:spPr>
      </p:pic>
      <p:pic>
        <p:nvPicPr>
          <p:cNvPr id="12" name="Picture 11"/>
          <p:cNvPicPr>
            <a:picLocks noChangeAspect="1"/>
          </p:cNvPicPr>
          <p:nvPr/>
        </p:nvPicPr>
        <p:blipFill>
          <a:blip r:embed="rId4"/>
          <a:stretch>
            <a:fillRect/>
          </a:stretch>
        </p:blipFill>
        <p:spPr>
          <a:xfrm>
            <a:off x="261258" y="1863347"/>
            <a:ext cx="827542" cy="737012"/>
          </a:xfrm>
          <a:prstGeom prst="rect">
            <a:avLst/>
          </a:prstGeom>
        </p:spPr>
      </p:pic>
      <p:pic>
        <p:nvPicPr>
          <p:cNvPr id="13" name="Picture 12"/>
          <p:cNvPicPr>
            <a:picLocks noChangeAspect="1"/>
          </p:cNvPicPr>
          <p:nvPr/>
        </p:nvPicPr>
        <p:blipFill>
          <a:blip r:embed="rId5"/>
          <a:stretch>
            <a:fillRect/>
          </a:stretch>
        </p:blipFill>
        <p:spPr>
          <a:xfrm>
            <a:off x="324531" y="2544923"/>
            <a:ext cx="764042" cy="758297"/>
          </a:xfrm>
          <a:prstGeom prst="rect">
            <a:avLst/>
          </a:prstGeom>
        </p:spPr>
      </p:pic>
      <p:pic>
        <p:nvPicPr>
          <p:cNvPr id="14" name="Picture 13"/>
          <p:cNvPicPr>
            <a:picLocks noChangeAspect="1"/>
          </p:cNvPicPr>
          <p:nvPr/>
        </p:nvPicPr>
        <p:blipFill>
          <a:blip r:embed="rId6"/>
          <a:stretch>
            <a:fillRect/>
          </a:stretch>
        </p:blipFill>
        <p:spPr>
          <a:xfrm>
            <a:off x="271335" y="3298262"/>
            <a:ext cx="778132" cy="799736"/>
          </a:xfrm>
          <a:prstGeom prst="rect">
            <a:avLst/>
          </a:prstGeom>
        </p:spPr>
      </p:pic>
      <p:pic>
        <p:nvPicPr>
          <p:cNvPr id="15" name="Picture 14"/>
          <p:cNvPicPr>
            <a:picLocks noChangeAspect="1"/>
          </p:cNvPicPr>
          <p:nvPr/>
        </p:nvPicPr>
        <p:blipFill>
          <a:blip r:embed="rId7"/>
          <a:stretch>
            <a:fillRect/>
          </a:stretch>
        </p:blipFill>
        <p:spPr>
          <a:xfrm>
            <a:off x="271335" y="4070762"/>
            <a:ext cx="832757" cy="936852"/>
          </a:xfrm>
          <a:prstGeom prst="rect">
            <a:avLst/>
          </a:prstGeom>
        </p:spPr>
      </p:pic>
      <p:pic>
        <p:nvPicPr>
          <p:cNvPr id="18" name="Picture 17"/>
          <p:cNvPicPr>
            <a:picLocks noChangeAspect="1"/>
          </p:cNvPicPr>
          <p:nvPr/>
        </p:nvPicPr>
        <p:blipFill>
          <a:blip r:embed="rId8"/>
          <a:stretch>
            <a:fillRect/>
          </a:stretch>
        </p:blipFill>
        <p:spPr>
          <a:xfrm>
            <a:off x="257630" y="4933765"/>
            <a:ext cx="721506" cy="758825"/>
          </a:xfrm>
          <a:prstGeom prst="rect">
            <a:avLst/>
          </a:prstGeom>
        </p:spPr>
      </p:pic>
      <p:pic>
        <p:nvPicPr>
          <p:cNvPr id="19" name="Picture 18"/>
          <p:cNvPicPr>
            <a:picLocks noChangeAspect="1"/>
          </p:cNvPicPr>
          <p:nvPr/>
        </p:nvPicPr>
        <p:blipFill>
          <a:blip r:embed="rId9"/>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622888" y="368959"/>
            <a:ext cx="6324323"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Our Team</a:t>
            </a:r>
            <a:endParaRPr lang="en-US" sz="2700" b="1" dirty="0">
              <a:solidFill>
                <a:srgbClr val="7030A0"/>
              </a:solidFill>
              <a:latin typeface="Arial Black" panose="020B0A04020102020204" pitchFamily="34" charset="0"/>
            </a:endParaRP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 name="Footer Placeholder 1"/>
          <p:cNvSpPr>
            <a:spLocks noGrp="1"/>
          </p:cNvSpPr>
          <p:nvPr>
            <p:ph type="ftr" sz="quarter" idx="11"/>
          </p:nvPr>
        </p:nvSpPr>
        <p:spPr>
          <a:xfrm>
            <a:off x="4174513" y="6574139"/>
            <a:ext cx="4114800" cy="365125"/>
          </a:xfrm>
        </p:spPr>
        <p:txBody>
          <a:bodyPr/>
          <a:lstStyle/>
          <a:p>
            <a:r>
              <a:rPr lang="en-US" dirty="0"/>
              <a:t>Confidential and Proprietary. Copyright (c) by TrueVibez 2020</a:t>
            </a:r>
          </a:p>
        </p:txBody>
      </p:sp>
      <p:sp>
        <p:nvSpPr>
          <p:cNvPr id="3" name="Slide Number Placeholder 2"/>
          <p:cNvSpPr>
            <a:spLocks noGrp="1"/>
          </p:cNvSpPr>
          <p:nvPr>
            <p:ph type="sldNum" sz="quarter" idx="12"/>
          </p:nvPr>
        </p:nvSpPr>
        <p:spPr/>
        <p:txBody>
          <a:bodyPr/>
          <a:lstStyle/>
          <a:p>
            <a:fld id="{D4960F7B-5716-4810-A91D-46252C2EC1F4}" type="slidenum">
              <a:rPr lang="en-US" smtClean="0"/>
              <a:t>15</a:t>
            </a:fld>
            <a:endParaRPr lang="en-US" dirty="0"/>
          </a:p>
        </p:txBody>
      </p:sp>
      <p:pic>
        <p:nvPicPr>
          <p:cNvPr id="4" name="Picture 3">
            <a:extLst>
              <a:ext uri="{FF2B5EF4-FFF2-40B4-BE49-F238E27FC236}">
                <a16:creationId xmlns:a16="http://schemas.microsoft.com/office/drawing/2014/main" id="{A5207DA1-CDC8-3540-9962-617945B914F1}"/>
              </a:ext>
            </a:extLst>
          </p:cNvPr>
          <p:cNvPicPr>
            <a:picLocks noChangeAspect="1"/>
          </p:cNvPicPr>
          <p:nvPr/>
        </p:nvPicPr>
        <p:blipFill>
          <a:blip r:embed="rId10"/>
          <a:stretch>
            <a:fillRect/>
          </a:stretch>
        </p:blipFill>
        <p:spPr>
          <a:xfrm>
            <a:off x="4930951" y="1397386"/>
            <a:ext cx="741771" cy="778132"/>
          </a:xfrm>
          <a:prstGeom prst="rect">
            <a:avLst/>
          </a:prstGeom>
        </p:spPr>
      </p:pic>
      <p:pic>
        <p:nvPicPr>
          <p:cNvPr id="5" name="Picture 4">
            <a:extLst>
              <a:ext uri="{FF2B5EF4-FFF2-40B4-BE49-F238E27FC236}">
                <a16:creationId xmlns:a16="http://schemas.microsoft.com/office/drawing/2014/main" id="{713A851F-E2A5-A146-B61F-CF84478767E2}"/>
              </a:ext>
            </a:extLst>
          </p:cNvPr>
          <p:cNvPicPr>
            <a:picLocks noChangeAspect="1"/>
          </p:cNvPicPr>
          <p:nvPr/>
        </p:nvPicPr>
        <p:blipFill>
          <a:blip r:embed="rId11"/>
          <a:stretch>
            <a:fillRect/>
          </a:stretch>
        </p:blipFill>
        <p:spPr>
          <a:xfrm>
            <a:off x="1531810" y="2822504"/>
            <a:ext cx="288226" cy="386345"/>
          </a:xfrm>
          <a:prstGeom prst="rect">
            <a:avLst/>
          </a:prstGeom>
        </p:spPr>
      </p:pic>
      <p:sp>
        <p:nvSpPr>
          <p:cNvPr id="7" name="TextBox 6">
            <a:extLst>
              <a:ext uri="{FF2B5EF4-FFF2-40B4-BE49-F238E27FC236}">
                <a16:creationId xmlns:a16="http://schemas.microsoft.com/office/drawing/2014/main" id="{A596F7B2-A534-7D49-897B-8A62D06FC110}"/>
              </a:ext>
            </a:extLst>
          </p:cNvPr>
          <p:cNvSpPr txBox="1"/>
          <p:nvPr/>
        </p:nvSpPr>
        <p:spPr>
          <a:xfrm>
            <a:off x="3023308" y="1554242"/>
            <a:ext cx="1855251" cy="369332"/>
          </a:xfrm>
          <a:prstGeom prst="rect">
            <a:avLst/>
          </a:prstGeom>
          <a:noFill/>
        </p:spPr>
        <p:txBody>
          <a:bodyPr wrap="none" rtlCol="0">
            <a:spAutoFit/>
          </a:bodyPr>
          <a:lstStyle/>
          <a:p>
            <a:r>
              <a:rPr lang="en-US" dirty="0">
                <a:solidFill>
                  <a:srgbClr val="00B050"/>
                </a:solidFill>
              </a:rPr>
              <a:t>Rajesh Karandikar</a:t>
            </a:r>
          </a:p>
        </p:txBody>
      </p:sp>
      <p:sp>
        <p:nvSpPr>
          <p:cNvPr id="25" name="TextBox 24">
            <a:extLst>
              <a:ext uri="{FF2B5EF4-FFF2-40B4-BE49-F238E27FC236}">
                <a16:creationId xmlns:a16="http://schemas.microsoft.com/office/drawing/2014/main" id="{A0E9A5B5-F831-4A49-A464-F410F4E19EF3}"/>
              </a:ext>
            </a:extLst>
          </p:cNvPr>
          <p:cNvSpPr txBox="1"/>
          <p:nvPr/>
        </p:nvSpPr>
        <p:spPr>
          <a:xfrm>
            <a:off x="6519277" y="1593415"/>
            <a:ext cx="1770036" cy="369332"/>
          </a:xfrm>
          <a:prstGeom prst="rect">
            <a:avLst/>
          </a:prstGeom>
          <a:noFill/>
        </p:spPr>
        <p:txBody>
          <a:bodyPr wrap="none" rtlCol="0">
            <a:spAutoFit/>
          </a:bodyPr>
          <a:lstStyle/>
          <a:p>
            <a:r>
              <a:rPr lang="en-US" dirty="0">
                <a:solidFill>
                  <a:srgbClr val="00B050"/>
                </a:solidFill>
              </a:rPr>
              <a:t>Alok Sambuddha</a:t>
            </a:r>
          </a:p>
        </p:txBody>
      </p:sp>
      <p:sp>
        <p:nvSpPr>
          <p:cNvPr id="26" name="TextBox 25">
            <a:extLst>
              <a:ext uri="{FF2B5EF4-FFF2-40B4-BE49-F238E27FC236}">
                <a16:creationId xmlns:a16="http://schemas.microsoft.com/office/drawing/2014/main" id="{41814C11-DC2B-F24B-9AB1-BFF573DAAAF7}"/>
              </a:ext>
            </a:extLst>
          </p:cNvPr>
          <p:cNvSpPr txBox="1"/>
          <p:nvPr/>
        </p:nvSpPr>
        <p:spPr>
          <a:xfrm>
            <a:off x="5183527" y="1040923"/>
            <a:ext cx="1184491" cy="369332"/>
          </a:xfrm>
          <a:prstGeom prst="rect">
            <a:avLst/>
          </a:prstGeom>
          <a:noFill/>
        </p:spPr>
        <p:txBody>
          <a:bodyPr wrap="none" rtlCol="0">
            <a:spAutoFit/>
          </a:bodyPr>
          <a:lstStyle/>
          <a:p>
            <a:pPr algn="ctr"/>
            <a:r>
              <a:rPr lang="en-US" b="1" u="sng" dirty="0">
                <a:solidFill>
                  <a:srgbClr val="00B050"/>
                </a:solidFill>
              </a:rPr>
              <a:t>Promoters</a:t>
            </a:r>
          </a:p>
        </p:txBody>
      </p:sp>
      <p:sp>
        <p:nvSpPr>
          <p:cNvPr id="27" name="TextBox 26">
            <a:extLst>
              <a:ext uri="{FF2B5EF4-FFF2-40B4-BE49-F238E27FC236}">
                <a16:creationId xmlns:a16="http://schemas.microsoft.com/office/drawing/2014/main" id="{CCA263DC-017C-2B45-9ABA-F1D2EEA903C2}"/>
              </a:ext>
            </a:extLst>
          </p:cNvPr>
          <p:cNvSpPr txBox="1"/>
          <p:nvPr/>
        </p:nvSpPr>
        <p:spPr>
          <a:xfrm>
            <a:off x="4846064" y="2394128"/>
            <a:ext cx="1902252" cy="369332"/>
          </a:xfrm>
          <a:prstGeom prst="rect">
            <a:avLst/>
          </a:prstGeom>
          <a:noFill/>
        </p:spPr>
        <p:txBody>
          <a:bodyPr wrap="none" rtlCol="0">
            <a:spAutoFit/>
          </a:bodyPr>
          <a:lstStyle/>
          <a:p>
            <a:pPr algn="ctr"/>
            <a:r>
              <a:rPr lang="en-US" b="1" u="sng" dirty="0">
                <a:solidFill>
                  <a:schemeClr val="accent5">
                    <a:lumMod val="75000"/>
                  </a:schemeClr>
                </a:solidFill>
              </a:rPr>
              <a:t>Board Of Advisors</a:t>
            </a:r>
          </a:p>
        </p:txBody>
      </p:sp>
      <p:sp>
        <p:nvSpPr>
          <p:cNvPr id="29" name="TextBox 28">
            <a:extLst>
              <a:ext uri="{FF2B5EF4-FFF2-40B4-BE49-F238E27FC236}">
                <a16:creationId xmlns:a16="http://schemas.microsoft.com/office/drawing/2014/main" id="{3FFEE3F2-3B80-5347-9F5B-A8227F0C5E39}"/>
              </a:ext>
            </a:extLst>
          </p:cNvPr>
          <p:cNvSpPr txBox="1"/>
          <p:nvPr/>
        </p:nvSpPr>
        <p:spPr>
          <a:xfrm>
            <a:off x="1897830" y="2831962"/>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Suhas Gokhale </a:t>
            </a:r>
            <a:r>
              <a:rPr lang="en-US" sz="1400" dirty="0">
                <a:solidFill>
                  <a:schemeClr val="accent5">
                    <a:lumMod val="75000"/>
                  </a:schemeClr>
                </a:solidFill>
              </a:rPr>
              <a:t>: Managing Director, COSMOS Bank, Pune</a:t>
            </a:r>
          </a:p>
        </p:txBody>
      </p:sp>
      <p:sp>
        <p:nvSpPr>
          <p:cNvPr id="32" name="TextBox 31">
            <a:extLst>
              <a:ext uri="{FF2B5EF4-FFF2-40B4-BE49-F238E27FC236}">
                <a16:creationId xmlns:a16="http://schemas.microsoft.com/office/drawing/2014/main" id="{A17CDE15-2D09-9348-BD3D-EEE62C5B29C0}"/>
              </a:ext>
            </a:extLst>
          </p:cNvPr>
          <p:cNvSpPr txBox="1"/>
          <p:nvPr/>
        </p:nvSpPr>
        <p:spPr>
          <a:xfrm>
            <a:off x="1899423" y="3296303"/>
            <a:ext cx="8184614"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Rahul Renavikar </a:t>
            </a:r>
            <a:r>
              <a:rPr lang="en-US" sz="1400" dirty="0">
                <a:solidFill>
                  <a:schemeClr val="accent5">
                    <a:lumMod val="75000"/>
                  </a:schemeClr>
                </a:solidFill>
              </a:rPr>
              <a:t>:Managing Director, Acuris Advisors (GST &amp; Government Policies) – Ex. Big 4 &amp; Tata Motors</a:t>
            </a:r>
          </a:p>
        </p:txBody>
      </p:sp>
      <p:sp>
        <p:nvSpPr>
          <p:cNvPr id="34" name="TextBox 33">
            <a:extLst>
              <a:ext uri="{FF2B5EF4-FFF2-40B4-BE49-F238E27FC236}">
                <a16:creationId xmlns:a16="http://schemas.microsoft.com/office/drawing/2014/main" id="{66B4B3A7-BB87-8B4B-91C2-16D512B368A1}"/>
              </a:ext>
            </a:extLst>
          </p:cNvPr>
          <p:cNvSpPr txBox="1"/>
          <p:nvPr/>
        </p:nvSpPr>
        <p:spPr>
          <a:xfrm>
            <a:off x="1908104" y="4114447"/>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Shrikant Chatur </a:t>
            </a:r>
            <a:r>
              <a:rPr lang="en-US" sz="1400" dirty="0">
                <a:solidFill>
                  <a:schemeClr val="accent5">
                    <a:lumMod val="75000"/>
                  </a:schemeClr>
                </a:solidFill>
              </a:rPr>
              <a:t>: Governance Consultant (ex. VP Commercial - Cummins)</a:t>
            </a:r>
          </a:p>
        </p:txBody>
      </p:sp>
      <p:sp>
        <p:nvSpPr>
          <p:cNvPr id="36" name="TextBox 35">
            <a:extLst>
              <a:ext uri="{FF2B5EF4-FFF2-40B4-BE49-F238E27FC236}">
                <a16:creationId xmlns:a16="http://schemas.microsoft.com/office/drawing/2014/main" id="{3EC5F6BC-885E-9D42-B323-D40A80821886}"/>
              </a:ext>
            </a:extLst>
          </p:cNvPr>
          <p:cNvSpPr txBox="1"/>
          <p:nvPr/>
        </p:nvSpPr>
        <p:spPr>
          <a:xfrm>
            <a:off x="1896953" y="3696932"/>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Chetan Oswal </a:t>
            </a:r>
            <a:r>
              <a:rPr lang="en-US" sz="1400" dirty="0">
                <a:solidFill>
                  <a:schemeClr val="accent5">
                    <a:lumMod val="75000"/>
                  </a:schemeClr>
                </a:solidFill>
              </a:rPr>
              <a:t>: Accounts &amp; Legal Counsel</a:t>
            </a:r>
          </a:p>
        </p:txBody>
      </p:sp>
      <p:pic>
        <p:nvPicPr>
          <p:cNvPr id="37" name="Picture 36">
            <a:extLst>
              <a:ext uri="{FF2B5EF4-FFF2-40B4-BE49-F238E27FC236}">
                <a16:creationId xmlns:a16="http://schemas.microsoft.com/office/drawing/2014/main" id="{DC9D6D5C-2E10-7345-A123-D17903D08428}"/>
              </a:ext>
            </a:extLst>
          </p:cNvPr>
          <p:cNvPicPr>
            <a:picLocks noChangeAspect="1"/>
          </p:cNvPicPr>
          <p:nvPr/>
        </p:nvPicPr>
        <p:blipFill>
          <a:blip r:embed="rId10"/>
          <a:stretch>
            <a:fillRect/>
          </a:stretch>
        </p:blipFill>
        <p:spPr>
          <a:xfrm>
            <a:off x="5725114" y="1406222"/>
            <a:ext cx="741771" cy="778132"/>
          </a:xfrm>
          <a:prstGeom prst="rect">
            <a:avLst/>
          </a:prstGeom>
        </p:spPr>
      </p:pic>
      <p:sp>
        <p:nvSpPr>
          <p:cNvPr id="46" name="TextBox 45">
            <a:extLst>
              <a:ext uri="{FF2B5EF4-FFF2-40B4-BE49-F238E27FC236}">
                <a16:creationId xmlns:a16="http://schemas.microsoft.com/office/drawing/2014/main" id="{AE6F4AC7-C5AB-F845-AC27-90E50233B06F}"/>
              </a:ext>
            </a:extLst>
          </p:cNvPr>
          <p:cNvSpPr txBox="1"/>
          <p:nvPr/>
        </p:nvSpPr>
        <p:spPr>
          <a:xfrm>
            <a:off x="1922610" y="5460614"/>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Yogesh Katre </a:t>
            </a:r>
            <a:r>
              <a:rPr lang="en-US" sz="1400" dirty="0">
                <a:solidFill>
                  <a:schemeClr val="accent5">
                    <a:lumMod val="75000"/>
                  </a:schemeClr>
                </a:solidFill>
              </a:rPr>
              <a:t>: Sales Head, Loantap</a:t>
            </a:r>
          </a:p>
        </p:txBody>
      </p:sp>
      <p:sp>
        <p:nvSpPr>
          <p:cNvPr id="53" name="TextBox 52">
            <a:extLst>
              <a:ext uri="{FF2B5EF4-FFF2-40B4-BE49-F238E27FC236}">
                <a16:creationId xmlns:a16="http://schemas.microsoft.com/office/drawing/2014/main" id="{BCC88476-CC34-8344-A1BF-89BE55D2BFCB}"/>
              </a:ext>
            </a:extLst>
          </p:cNvPr>
          <p:cNvSpPr txBox="1"/>
          <p:nvPr/>
        </p:nvSpPr>
        <p:spPr>
          <a:xfrm>
            <a:off x="1925068" y="4581676"/>
            <a:ext cx="7496334"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Sanjay Phadke </a:t>
            </a:r>
            <a:r>
              <a:rPr lang="en-US" sz="1400" dirty="0">
                <a:solidFill>
                  <a:schemeClr val="accent5">
                    <a:lumMod val="75000"/>
                  </a:schemeClr>
                </a:solidFill>
              </a:rPr>
              <a:t>: Fintech Specialist, Ex. EVP Edelweiss &amp; Vayana Network, JP Morgan, HSBC</a:t>
            </a:r>
          </a:p>
        </p:txBody>
      </p:sp>
      <p:sp>
        <p:nvSpPr>
          <p:cNvPr id="55" name="TextBox 54">
            <a:extLst>
              <a:ext uri="{FF2B5EF4-FFF2-40B4-BE49-F238E27FC236}">
                <a16:creationId xmlns:a16="http://schemas.microsoft.com/office/drawing/2014/main" id="{568F2FBB-6F7A-A64B-8D10-821B91686B0D}"/>
              </a:ext>
            </a:extLst>
          </p:cNvPr>
          <p:cNvSpPr txBox="1"/>
          <p:nvPr/>
        </p:nvSpPr>
        <p:spPr>
          <a:xfrm>
            <a:off x="1923357" y="5027011"/>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Rakesh Malhotra </a:t>
            </a:r>
            <a:r>
              <a:rPr lang="en-US" sz="1400" dirty="0">
                <a:solidFill>
                  <a:schemeClr val="accent5">
                    <a:lumMod val="75000"/>
                  </a:schemeClr>
                </a:solidFill>
              </a:rPr>
              <a:t>: Media Curator, Ex. Media Head - Sakal</a:t>
            </a:r>
          </a:p>
        </p:txBody>
      </p:sp>
      <p:pic>
        <p:nvPicPr>
          <p:cNvPr id="56" name="Picture 55">
            <a:extLst>
              <a:ext uri="{FF2B5EF4-FFF2-40B4-BE49-F238E27FC236}">
                <a16:creationId xmlns:a16="http://schemas.microsoft.com/office/drawing/2014/main" id="{42908488-50FF-C44F-ACB3-34DF2CB5B27E}"/>
              </a:ext>
            </a:extLst>
          </p:cNvPr>
          <p:cNvPicPr>
            <a:picLocks noChangeAspect="1"/>
          </p:cNvPicPr>
          <p:nvPr/>
        </p:nvPicPr>
        <p:blipFill>
          <a:blip r:embed="rId11"/>
          <a:stretch>
            <a:fillRect/>
          </a:stretch>
        </p:blipFill>
        <p:spPr>
          <a:xfrm>
            <a:off x="1530100" y="3231754"/>
            <a:ext cx="288226" cy="386345"/>
          </a:xfrm>
          <a:prstGeom prst="rect">
            <a:avLst/>
          </a:prstGeom>
        </p:spPr>
      </p:pic>
      <p:pic>
        <p:nvPicPr>
          <p:cNvPr id="57" name="Picture 56">
            <a:extLst>
              <a:ext uri="{FF2B5EF4-FFF2-40B4-BE49-F238E27FC236}">
                <a16:creationId xmlns:a16="http://schemas.microsoft.com/office/drawing/2014/main" id="{721F539C-6F15-0C4B-9FDD-B3670064A81B}"/>
              </a:ext>
            </a:extLst>
          </p:cNvPr>
          <p:cNvPicPr>
            <a:picLocks noChangeAspect="1"/>
          </p:cNvPicPr>
          <p:nvPr/>
        </p:nvPicPr>
        <p:blipFill>
          <a:blip r:embed="rId11"/>
          <a:stretch>
            <a:fillRect/>
          </a:stretch>
        </p:blipFill>
        <p:spPr>
          <a:xfrm>
            <a:off x="1530100" y="3644476"/>
            <a:ext cx="288226" cy="386345"/>
          </a:xfrm>
          <a:prstGeom prst="rect">
            <a:avLst/>
          </a:prstGeom>
        </p:spPr>
      </p:pic>
      <p:pic>
        <p:nvPicPr>
          <p:cNvPr id="58" name="Picture 57">
            <a:extLst>
              <a:ext uri="{FF2B5EF4-FFF2-40B4-BE49-F238E27FC236}">
                <a16:creationId xmlns:a16="http://schemas.microsoft.com/office/drawing/2014/main" id="{8D0DBCED-6FAF-944B-A815-441DD609742D}"/>
              </a:ext>
            </a:extLst>
          </p:cNvPr>
          <p:cNvPicPr>
            <a:picLocks noChangeAspect="1"/>
          </p:cNvPicPr>
          <p:nvPr/>
        </p:nvPicPr>
        <p:blipFill>
          <a:blip r:embed="rId11"/>
          <a:stretch>
            <a:fillRect/>
          </a:stretch>
        </p:blipFill>
        <p:spPr>
          <a:xfrm>
            <a:off x="1528390" y="4105973"/>
            <a:ext cx="288226" cy="386345"/>
          </a:xfrm>
          <a:prstGeom prst="rect">
            <a:avLst/>
          </a:prstGeom>
        </p:spPr>
      </p:pic>
      <p:pic>
        <p:nvPicPr>
          <p:cNvPr id="59" name="Picture 58">
            <a:extLst>
              <a:ext uri="{FF2B5EF4-FFF2-40B4-BE49-F238E27FC236}">
                <a16:creationId xmlns:a16="http://schemas.microsoft.com/office/drawing/2014/main" id="{73BFB20D-0674-804F-AD7F-EF6AD5D029B2}"/>
              </a:ext>
            </a:extLst>
          </p:cNvPr>
          <p:cNvPicPr>
            <a:picLocks noChangeAspect="1"/>
          </p:cNvPicPr>
          <p:nvPr/>
        </p:nvPicPr>
        <p:blipFill>
          <a:blip r:embed="rId11"/>
          <a:stretch>
            <a:fillRect/>
          </a:stretch>
        </p:blipFill>
        <p:spPr>
          <a:xfrm>
            <a:off x="1530100" y="4580299"/>
            <a:ext cx="288226" cy="386345"/>
          </a:xfrm>
          <a:prstGeom prst="rect">
            <a:avLst/>
          </a:prstGeom>
        </p:spPr>
      </p:pic>
      <p:pic>
        <p:nvPicPr>
          <p:cNvPr id="60" name="Picture 59">
            <a:extLst>
              <a:ext uri="{FF2B5EF4-FFF2-40B4-BE49-F238E27FC236}">
                <a16:creationId xmlns:a16="http://schemas.microsoft.com/office/drawing/2014/main" id="{E19406CA-5836-5A49-86C6-A62FABF7713B}"/>
              </a:ext>
            </a:extLst>
          </p:cNvPr>
          <p:cNvPicPr>
            <a:picLocks noChangeAspect="1"/>
          </p:cNvPicPr>
          <p:nvPr/>
        </p:nvPicPr>
        <p:blipFill>
          <a:blip r:embed="rId11"/>
          <a:stretch>
            <a:fillRect/>
          </a:stretch>
        </p:blipFill>
        <p:spPr>
          <a:xfrm>
            <a:off x="1528390" y="4989549"/>
            <a:ext cx="288226" cy="386345"/>
          </a:xfrm>
          <a:prstGeom prst="rect">
            <a:avLst/>
          </a:prstGeom>
        </p:spPr>
      </p:pic>
      <p:pic>
        <p:nvPicPr>
          <p:cNvPr id="61" name="Picture 60">
            <a:extLst>
              <a:ext uri="{FF2B5EF4-FFF2-40B4-BE49-F238E27FC236}">
                <a16:creationId xmlns:a16="http://schemas.microsoft.com/office/drawing/2014/main" id="{AE85A34B-24B4-9A4C-855D-4A2CCDF7F43C}"/>
              </a:ext>
            </a:extLst>
          </p:cNvPr>
          <p:cNvPicPr>
            <a:picLocks noChangeAspect="1"/>
          </p:cNvPicPr>
          <p:nvPr/>
        </p:nvPicPr>
        <p:blipFill>
          <a:blip r:embed="rId11"/>
          <a:stretch>
            <a:fillRect/>
          </a:stretch>
        </p:blipFill>
        <p:spPr>
          <a:xfrm>
            <a:off x="1535827" y="5420724"/>
            <a:ext cx="288226" cy="386345"/>
          </a:xfrm>
          <a:prstGeom prst="rect">
            <a:avLst/>
          </a:prstGeom>
        </p:spPr>
      </p:pic>
      <p:sp>
        <p:nvSpPr>
          <p:cNvPr id="62" name="TextBox 61">
            <a:extLst>
              <a:ext uri="{FF2B5EF4-FFF2-40B4-BE49-F238E27FC236}">
                <a16:creationId xmlns:a16="http://schemas.microsoft.com/office/drawing/2014/main" id="{FFAAE66E-29A6-954E-9CA3-2D1C0D805F4A}"/>
              </a:ext>
            </a:extLst>
          </p:cNvPr>
          <p:cNvSpPr txBox="1"/>
          <p:nvPr/>
        </p:nvSpPr>
        <p:spPr>
          <a:xfrm>
            <a:off x="1914064" y="5841611"/>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Harun Rashid Khan </a:t>
            </a:r>
            <a:r>
              <a:rPr lang="en-US" sz="1400" dirty="0">
                <a:solidFill>
                  <a:schemeClr val="accent5">
                    <a:lumMod val="75000"/>
                  </a:schemeClr>
                </a:solidFill>
              </a:rPr>
              <a:t>: Regulatory Advisor, Ex. Deputy Governor RBI</a:t>
            </a:r>
          </a:p>
        </p:txBody>
      </p:sp>
      <p:pic>
        <p:nvPicPr>
          <p:cNvPr id="63" name="Picture 62">
            <a:extLst>
              <a:ext uri="{FF2B5EF4-FFF2-40B4-BE49-F238E27FC236}">
                <a16:creationId xmlns:a16="http://schemas.microsoft.com/office/drawing/2014/main" id="{0E0AE973-3EDC-CE4D-923A-9451A0F59F47}"/>
              </a:ext>
            </a:extLst>
          </p:cNvPr>
          <p:cNvPicPr>
            <a:picLocks noChangeAspect="1"/>
          </p:cNvPicPr>
          <p:nvPr/>
        </p:nvPicPr>
        <p:blipFill>
          <a:blip r:embed="rId11"/>
          <a:stretch>
            <a:fillRect/>
          </a:stretch>
        </p:blipFill>
        <p:spPr>
          <a:xfrm>
            <a:off x="1543262" y="5829598"/>
            <a:ext cx="288226" cy="386345"/>
          </a:xfrm>
          <a:prstGeom prst="rect">
            <a:avLst/>
          </a:prstGeom>
        </p:spPr>
      </p:pic>
      <p:sp>
        <p:nvSpPr>
          <p:cNvPr id="64" name="TextBox 63">
            <a:extLst>
              <a:ext uri="{FF2B5EF4-FFF2-40B4-BE49-F238E27FC236}">
                <a16:creationId xmlns:a16="http://schemas.microsoft.com/office/drawing/2014/main" id="{5D1BDFB8-B875-914D-8C5F-FFEC60EAB0C0}"/>
              </a:ext>
            </a:extLst>
          </p:cNvPr>
          <p:cNvSpPr txBox="1"/>
          <p:nvPr/>
        </p:nvSpPr>
        <p:spPr>
          <a:xfrm>
            <a:off x="1923724" y="6222609"/>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b="1" dirty="0">
                <a:solidFill>
                  <a:schemeClr val="accent5">
                    <a:lumMod val="75000"/>
                  </a:schemeClr>
                </a:solidFill>
              </a:rPr>
              <a:t>Vinay Baijal </a:t>
            </a:r>
            <a:r>
              <a:rPr lang="en-US" sz="1400" dirty="0">
                <a:solidFill>
                  <a:schemeClr val="accent5">
                    <a:lumMod val="75000"/>
                  </a:schemeClr>
                </a:solidFill>
              </a:rPr>
              <a:t>: Regulatory Advisor, Ex. CGM Banking, RBI</a:t>
            </a:r>
          </a:p>
        </p:txBody>
      </p:sp>
      <p:pic>
        <p:nvPicPr>
          <p:cNvPr id="65" name="Picture 64">
            <a:extLst>
              <a:ext uri="{FF2B5EF4-FFF2-40B4-BE49-F238E27FC236}">
                <a16:creationId xmlns:a16="http://schemas.microsoft.com/office/drawing/2014/main" id="{44D2F114-9602-FC49-9E42-CE070F2A697F}"/>
              </a:ext>
            </a:extLst>
          </p:cNvPr>
          <p:cNvPicPr>
            <a:picLocks noChangeAspect="1"/>
          </p:cNvPicPr>
          <p:nvPr/>
        </p:nvPicPr>
        <p:blipFill>
          <a:blip r:embed="rId11"/>
          <a:stretch>
            <a:fillRect/>
          </a:stretch>
        </p:blipFill>
        <p:spPr>
          <a:xfrm>
            <a:off x="1528395" y="6182719"/>
            <a:ext cx="288226" cy="386345"/>
          </a:xfrm>
          <a:prstGeom prst="rect">
            <a:avLst/>
          </a:prstGeom>
        </p:spPr>
      </p:pic>
    </p:spTree>
    <p:extLst>
      <p:ext uri="{BB962C8B-B14F-4D97-AF65-F5344CB8AC3E}">
        <p14:creationId xmlns:p14="http://schemas.microsoft.com/office/powerpoint/2010/main" val="1934561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2"/>
          <a:stretch>
            <a:fillRect/>
          </a:stretch>
        </p:blipFill>
        <p:spPr>
          <a:xfrm>
            <a:off x="261258" y="246743"/>
            <a:ext cx="856343" cy="791469"/>
          </a:xfrm>
          <a:prstGeom prst="rect">
            <a:avLst/>
          </a:prstGeom>
        </p:spPr>
      </p:pic>
      <p:pic>
        <p:nvPicPr>
          <p:cNvPr id="11" name="Picture 10"/>
          <p:cNvPicPr>
            <a:picLocks noChangeAspect="1"/>
          </p:cNvPicPr>
          <p:nvPr/>
        </p:nvPicPr>
        <p:blipFill>
          <a:blip r:embed="rId3"/>
          <a:stretch>
            <a:fillRect/>
          </a:stretch>
        </p:blipFill>
        <p:spPr>
          <a:xfrm>
            <a:off x="261258" y="1071676"/>
            <a:ext cx="841375" cy="762116"/>
          </a:xfrm>
          <a:prstGeom prst="rect">
            <a:avLst/>
          </a:prstGeom>
        </p:spPr>
      </p:pic>
      <p:pic>
        <p:nvPicPr>
          <p:cNvPr id="12" name="Picture 11"/>
          <p:cNvPicPr>
            <a:picLocks noChangeAspect="1"/>
          </p:cNvPicPr>
          <p:nvPr/>
        </p:nvPicPr>
        <p:blipFill>
          <a:blip r:embed="rId4"/>
          <a:stretch>
            <a:fillRect/>
          </a:stretch>
        </p:blipFill>
        <p:spPr>
          <a:xfrm>
            <a:off x="261258" y="1863347"/>
            <a:ext cx="827542" cy="737012"/>
          </a:xfrm>
          <a:prstGeom prst="rect">
            <a:avLst/>
          </a:prstGeom>
        </p:spPr>
      </p:pic>
      <p:pic>
        <p:nvPicPr>
          <p:cNvPr id="13" name="Picture 12"/>
          <p:cNvPicPr>
            <a:picLocks noChangeAspect="1"/>
          </p:cNvPicPr>
          <p:nvPr/>
        </p:nvPicPr>
        <p:blipFill>
          <a:blip r:embed="rId5"/>
          <a:stretch>
            <a:fillRect/>
          </a:stretch>
        </p:blipFill>
        <p:spPr>
          <a:xfrm>
            <a:off x="324531" y="2544923"/>
            <a:ext cx="764042" cy="758297"/>
          </a:xfrm>
          <a:prstGeom prst="rect">
            <a:avLst/>
          </a:prstGeom>
        </p:spPr>
      </p:pic>
      <p:pic>
        <p:nvPicPr>
          <p:cNvPr id="14" name="Picture 13"/>
          <p:cNvPicPr>
            <a:picLocks noChangeAspect="1"/>
          </p:cNvPicPr>
          <p:nvPr/>
        </p:nvPicPr>
        <p:blipFill>
          <a:blip r:embed="rId6"/>
          <a:stretch>
            <a:fillRect/>
          </a:stretch>
        </p:blipFill>
        <p:spPr>
          <a:xfrm>
            <a:off x="271335" y="3298262"/>
            <a:ext cx="778132" cy="799736"/>
          </a:xfrm>
          <a:prstGeom prst="rect">
            <a:avLst/>
          </a:prstGeom>
        </p:spPr>
      </p:pic>
      <p:pic>
        <p:nvPicPr>
          <p:cNvPr id="15" name="Picture 14"/>
          <p:cNvPicPr>
            <a:picLocks noChangeAspect="1"/>
          </p:cNvPicPr>
          <p:nvPr/>
        </p:nvPicPr>
        <p:blipFill>
          <a:blip r:embed="rId7"/>
          <a:stretch>
            <a:fillRect/>
          </a:stretch>
        </p:blipFill>
        <p:spPr>
          <a:xfrm>
            <a:off x="271335" y="4070762"/>
            <a:ext cx="832757" cy="936852"/>
          </a:xfrm>
          <a:prstGeom prst="rect">
            <a:avLst/>
          </a:prstGeom>
        </p:spPr>
      </p:pic>
      <p:pic>
        <p:nvPicPr>
          <p:cNvPr id="18" name="Picture 17"/>
          <p:cNvPicPr>
            <a:picLocks noChangeAspect="1"/>
          </p:cNvPicPr>
          <p:nvPr/>
        </p:nvPicPr>
        <p:blipFill>
          <a:blip r:embed="rId8"/>
          <a:stretch>
            <a:fillRect/>
          </a:stretch>
        </p:blipFill>
        <p:spPr>
          <a:xfrm>
            <a:off x="257630" y="4933765"/>
            <a:ext cx="721506" cy="758825"/>
          </a:xfrm>
          <a:prstGeom prst="rect">
            <a:avLst/>
          </a:prstGeom>
        </p:spPr>
      </p:pic>
      <p:pic>
        <p:nvPicPr>
          <p:cNvPr id="19" name="Picture 18"/>
          <p:cNvPicPr>
            <a:picLocks noChangeAspect="1"/>
          </p:cNvPicPr>
          <p:nvPr/>
        </p:nvPicPr>
        <p:blipFill>
          <a:blip r:embed="rId9"/>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622889" y="368959"/>
            <a:ext cx="4502140"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Question &amp; Answers</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pic>
        <p:nvPicPr>
          <p:cNvPr id="22" name="Picture 2" descr="https://lh6.googleusercontent.com/dU39hudp5xW59pQ-YihItXjKqrI28tV3G3u-9QiXcMOY1zn_EyLjziKmft1QiwXiaX7NhymbjfZV3rx_wiNrGzhvvgk08xOMHzpfLPootlGFbTJX7vwBc2GS12qF7uRmiUPSAiT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63494" y="1318510"/>
            <a:ext cx="7506791" cy="413800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11"/>
          <a:stretch>
            <a:fillRect/>
          </a:stretch>
        </p:blipFill>
        <p:spPr>
          <a:xfrm>
            <a:off x="1241530" y="5673297"/>
            <a:ext cx="2181225" cy="781050"/>
          </a:xfrm>
          <a:prstGeom prst="rect">
            <a:avLst/>
          </a:prstGeom>
        </p:spPr>
      </p:pic>
      <p:pic>
        <p:nvPicPr>
          <p:cNvPr id="24" name="Picture 23"/>
          <p:cNvPicPr>
            <a:picLocks noChangeAspect="1"/>
          </p:cNvPicPr>
          <p:nvPr/>
        </p:nvPicPr>
        <p:blipFill>
          <a:blip r:embed="rId12"/>
          <a:stretch>
            <a:fillRect/>
          </a:stretch>
        </p:blipFill>
        <p:spPr>
          <a:xfrm>
            <a:off x="3292126" y="5673297"/>
            <a:ext cx="2133600" cy="809625"/>
          </a:xfrm>
          <a:prstGeom prst="rect">
            <a:avLst/>
          </a:prstGeom>
        </p:spPr>
      </p:pic>
      <p:pic>
        <p:nvPicPr>
          <p:cNvPr id="25" name="Picture 24"/>
          <p:cNvPicPr>
            <a:picLocks noChangeAspect="1"/>
          </p:cNvPicPr>
          <p:nvPr/>
        </p:nvPicPr>
        <p:blipFill>
          <a:blip r:embed="rId13"/>
          <a:stretch>
            <a:fillRect/>
          </a:stretch>
        </p:blipFill>
        <p:spPr>
          <a:xfrm>
            <a:off x="5473351" y="5644722"/>
            <a:ext cx="2114550" cy="809625"/>
          </a:xfrm>
          <a:prstGeom prst="rect">
            <a:avLst/>
          </a:prstGeom>
        </p:spPr>
      </p:pic>
      <p:pic>
        <p:nvPicPr>
          <p:cNvPr id="26" name="Picture 25"/>
          <p:cNvPicPr>
            <a:picLocks noChangeAspect="1"/>
          </p:cNvPicPr>
          <p:nvPr/>
        </p:nvPicPr>
        <p:blipFill>
          <a:blip r:embed="rId14"/>
          <a:stretch>
            <a:fillRect/>
          </a:stretch>
        </p:blipFill>
        <p:spPr>
          <a:xfrm>
            <a:off x="7587901" y="5635197"/>
            <a:ext cx="1920894" cy="819150"/>
          </a:xfrm>
          <a:prstGeom prst="rect">
            <a:avLst/>
          </a:prstGeom>
        </p:spPr>
      </p:pic>
      <p:pic>
        <p:nvPicPr>
          <p:cNvPr id="27" name="Picture 26"/>
          <p:cNvPicPr>
            <a:picLocks noChangeAspect="1"/>
          </p:cNvPicPr>
          <p:nvPr/>
        </p:nvPicPr>
        <p:blipFill>
          <a:blip r:embed="rId15"/>
          <a:stretch>
            <a:fillRect/>
          </a:stretch>
        </p:blipFill>
        <p:spPr>
          <a:xfrm>
            <a:off x="9511394" y="5644722"/>
            <a:ext cx="2333625" cy="828675"/>
          </a:xfrm>
          <a:prstGeom prst="rect">
            <a:avLst/>
          </a:prstGeom>
        </p:spPr>
      </p:pic>
      <p:sp>
        <p:nvSpPr>
          <p:cNvPr id="2" name="Footer Placeholder 1"/>
          <p:cNvSpPr>
            <a:spLocks noGrp="1"/>
          </p:cNvSpPr>
          <p:nvPr>
            <p:ph type="ftr" sz="quarter" idx="11"/>
          </p:nvPr>
        </p:nvSpPr>
        <p:spPr/>
        <p:txBody>
          <a:bodyPr/>
          <a:lstStyle/>
          <a:p>
            <a:r>
              <a:rPr lang="en-US"/>
              <a:t>Confidential and Proprietary. Copyright (c) by TrueVibez 2020</a:t>
            </a:r>
            <a:endParaRPr lang="en-US" dirty="0"/>
          </a:p>
        </p:txBody>
      </p:sp>
      <p:sp>
        <p:nvSpPr>
          <p:cNvPr id="3" name="Slide Number Placeholder 2"/>
          <p:cNvSpPr>
            <a:spLocks noGrp="1"/>
          </p:cNvSpPr>
          <p:nvPr>
            <p:ph type="sldNum" sz="quarter" idx="12"/>
          </p:nvPr>
        </p:nvSpPr>
        <p:spPr/>
        <p:txBody>
          <a:bodyPr/>
          <a:lstStyle/>
          <a:p>
            <a:fld id="{D4960F7B-5716-4810-A91D-46252C2EC1F4}" type="slidenum">
              <a:rPr lang="en-US" smtClean="0"/>
              <a:t>16</a:t>
            </a:fld>
            <a:endParaRPr lang="en-US" dirty="0"/>
          </a:p>
        </p:txBody>
      </p:sp>
    </p:spTree>
    <p:extLst>
      <p:ext uri="{BB962C8B-B14F-4D97-AF65-F5344CB8AC3E}">
        <p14:creationId xmlns:p14="http://schemas.microsoft.com/office/powerpoint/2010/main" val="3352763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270559" y="376980"/>
            <a:ext cx="7964024" cy="523220"/>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Truevibez: </a:t>
            </a:r>
            <a:r>
              <a:rPr lang="en-US" sz="2800" dirty="0">
                <a:solidFill>
                  <a:srgbClr val="002060"/>
                </a:solidFill>
                <a:latin typeface="Arial Black" panose="020B0A04020102020204" pitchFamily="34" charset="0"/>
              </a:rPr>
              <a:t>An Overview</a:t>
            </a:r>
            <a:endParaRPr lang="en-US" sz="2700" dirty="0">
              <a:solidFill>
                <a:srgbClr val="002060"/>
              </a:solidFill>
              <a:latin typeface="Arial Black" panose="020B0A04020102020204" pitchFamily="34" charset="0"/>
            </a:endParaRP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51" name="Rounded Rectangle 50"/>
          <p:cNvSpPr/>
          <p:nvPr/>
        </p:nvSpPr>
        <p:spPr>
          <a:xfrm>
            <a:off x="1284068" y="1100253"/>
            <a:ext cx="10545981" cy="52855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03238" lvl="3" indent="-457200" algn="ctr" defTabSz="969963" eaLnBrk="0" hangingPunct="0">
              <a:spcBef>
                <a:spcPts val="1000"/>
              </a:spcBef>
              <a:spcAft>
                <a:spcPts val="600"/>
              </a:spcAft>
              <a:buSzPct val="125000"/>
              <a:buFont typeface="Wingdings" pitchFamily="2" charset="2"/>
              <a:buChar char="v"/>
              <a:defRPr/>
            </a:pPr>
            <a:r>
              <a:rPr lang="en-US" sz="2800" b="1" dirty="0">
                <a:solidFill>
                  <a:srgbClr val="002060"/>
                </a:solidFill>
              </a:rPr>
              <a:t>Initiative</a:t>
            </a:r>
          </a:p>
          <a:p>
            <a:pPr marL="46038" lvl="3" defTabSz="969963" eaLnBrk="0" hangingPunct="0">
              <a:spcBef>
                <a:spcPts val="400"/>
              </a:spcBef>
              <a:spcAft>
                <a:spcPts val="600"/>
              </a:spcAft>
              <a:buSzPct val="125000"/>
              <a:defRPr/>
            </a:pPr>
            <a:r>
              <a:rPr lang="en-US" sz="1900" dirty="0">
                <a:solidFill>
                  <a:srgbClr val="002060"/>
                </a:solidFill>
              </a:rPr>
              <a:t>Truevibez was established in 2020 with aim to focus on modernization of hospitality industry, by introducing innovative products &amp; features driven by technology evolution.</a:t>
            </a:r>
          </a:p>
          <a:p>
            <a:pPr marL="46038" lvl="3" defTabSz="969963" eaLnBrk="0" hangingPunct="0">
              <a:spcBef>
                <a:spcPts val="400"/>
              </a:spcBef>
              <a:spcAft>
                <a:spcPts val="600"/>
              </a:spcAft>
              <a:buSzPct val="125000"/>
              <a:defRPr/>
            </a:pPr>
            <a:endParaRPr lang="en-US" sz="1900" dirty="0">
              <a:solidFill>
                <a:srgbClr val="002060"/>
              </a:solidFill>
            </a:endParaRPr>
          </a:p>
          <a:p>
            <a:pPr marL="331788" lvl="3" indent="-285750" algn="ctr" defTabSz="969963" eaLnBrk="0" hangingPunct="0">
              <a:spcBef>
                <a:spcPts val="1000"/>
              </a:spcBef>
              <a:spcAft>
                <a:spcPts val="600"/>
              </a:spcAft>
              <a:buSzPct val="125000"/>
              <a:buFont typeface="Wingdings" panose="05000000000000000000" pitchFamily="2" charset="2"/>
              <a:buChar char="v"/>
              <a:defRPr/>
            </a:pPr>
            <a:r>
              <a:rPr lang="en-US" sz="2800" b="1" dirty="0">
                <a:solidFill>
                  <a:srgbClr val="002060"/>
                </a:solidFill>
              </a:rPr>
              <a:t> Mission</a:t>
            </a:r>
          </a:p>
          <a:p>
            <a:pPr marL="46038" lvl="3" algn="just" defTabSz="969963" eaLnBrk="0" hangingPunct="0">
              <a:spcBef>
                <a:spcPts val="400"/>
              </a:spcBef>
              <a:spcAft>
                <a:spcPts val="600"/>
              </a:spcAft>
              <a:buSzPct val="125000"/>
              <a:defRPr/>
            </a:pPr>
            <a:r>
              <a:rPr lang="en-US" sz="1900" dirty="0">
                <a:solidFill>
                  <a:srgbClr val="002060"/>
                </a:solidFill>
              </a:rPr>
              <a:t>To create a global service provider of hospitality industry, realizing pioneering advancements in established services and accomplish mutual growth for both our partners &amp; customers</a:t>
            </a:r>
          </a:p>
          <a:p>
            <a:pPr marL="46038" lvl="3" algn="just" defTabSz="969963" eaLnBrk="0" hangingPunct="0">
              <a:spcBef>
                <a:spcPts val="400"/>
              </a:spcBef>
              <a:spcAft>
                <a:spcPts val="600"/>
              </a:spcAft>
              <a:buSzPct val="125000"/>
              <a:defRPr/>
            </a:pPr>
            <a:endParaRPr lang="en-US" sz="1900" dirty="0">
              <a:solidFill>
                <a:srgbClr val="002060"/>
              </a:solidFill>
            </a:endParaRPr>
          </a:p>
          <a:p>
            <a:pPr marL="331788" lvl="3" indent="-285750" algn="ctr" defTabSz="969963" eaLnBrk="0" hangingPunct="0">
              <a:spcBef>
                <a:spcPts val="1000"/>
              </a:spcBef>
              <a:spcAft>
                <a:spcPts val="600"/>
              </a:spcAft>
              <a:buSzPct val="125000"/>
              <a:buFont typeface="Wingdings" panose="05000000000000000000" pitchFamily="2" charset="2"/>
              <a:buChar char="v"/>
              <a:defRPr/>
            </a:pPr>
            <a:r>
              <a:rPr lang="en-US" sz="2800" b="1" dirty="0">
                <a:solidFill>
                  <a:srgbClr val="002060"/>
                </a:solidFill>
              </a:rPr>
              <a:t> Programs</a:t>
            </a:r>
          </a:p>
          <a:p>
            <a:pPr marL="46038" lvl="3" algn="just" defTabSz="969963" eaLnBrk="0" hangingPunct="0">
              <a:spcBef>
                <a:spcPts val="400"/>
              </a:spcBef>
              <a:spcAft>
                <a:spcPts val="600"/>
              </a:spcAft>
              <a:buSzPct val="125000"/>
              <a:defRPr/>
            </a:pPr>
            <a:r>
              <a:rPr lang="en-US" sz="1900" dirty="0">
                <a:solidFill>
                  <a:srgbClr val="002060"/>
                </a:solidFill>
              </a:rPr>
              <a:t>Truevibez have designed pioneering programs under </a:t>
            </a:r>
            <a:r>
              <a:rPr lang="en-US" sz="1900" b="1" dirty="0">
                <a:solidFill>
                  <a:srgbClr val="002060"/>
                </a:solidFill>
              </a:rPr>
              <a:t>WAIU</a:t>
            </a:r>
            <a:r>
              <a:rPr lang="en-US" sz="1900" dirty="0">
                <a:solidFill>
                  <a:srgbClr val="002060"/>
                </a:solidFill>
              </a:rPr>
              <a:t> &amp; </a:t>
            </a:r>
            <a:r>
              <a:rPr lang="en-US" sz="1900" b="1" dirty="0">
                <a:solidFill>
                  <a:srgbClr val="002060"/>
                </a:solidFill>
              </a:rPr>
              <a:t>CLIQUE</a:t>
            </a:r>
            <a:r>
              <a:rPr lang="en-US" sz="1900" dirty="0">
                <a:solidFill>
                  <a:srgbClr val="002060"/>
                </a:solidFill>
              </a:rPr>
              <a:t> umbrella, which will drive inventive &amp; original business solutions for both our restaurant partners &amp; consumers for mutual benefit &amp; success.</a:t>
            </a:r>
          </a:p>
        </p:txBody>
      </p:sp>
      <p:sp>
        <p:nvSpPr>
          <p:cNvPr id="22" name="Footer Placeholder 1"/>
          <p:cNvSpPr>
            <a:spLocks noGrp="1"/>
          </p:cNvSpPr>
          <p:nvPr>
            <p:ph type="ftr" sz="quarter" idx="11"/>
          </p:nvPr>
        </p:nvSpPr>
        <p:spPr>
          <a:xfrm>
            <a:off x="4278440" y="6356350"/>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p:txBody>
          <a:bodyPr/>
          <a:lstStyle/>
          <a:p>
            <a:fld id="{D4960F7B-5716-4810-A91D-46252C2EC1F4}" type="slidenum">
              <a:rPr lang="en-US" smtClean="0"/>
              <a:t>2</a:t>
            </a:fld>
            <a:endParaRPr lang="en-US" dirty="0"/>
          </a:p>
        </p:txBody>
      </p:sp>
    </p:spTree>
    <p:extLst>
      <p:ext uri="{BB962C8B-B14F-4D97-AF65-F5344CB8AC3E}">
        <p14:creationId xmlns:p14="http://schemas.microsoft.com/office/powerpoint/2010/main" val="413398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270559" y="357746"/>
            <a:ext cx="7964024" cy="523220"/>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Founder : Rajesh Karandikar</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2" name="Footer Placeholder 1"/>
          <p:cNvSpPr>
            <a:spLocks noGrp="1"/>
          </p:cNvSpPr>
          <p:nvPr>
            <p:ph type="ftr" sz="quarter" idx="11"/>
          </p:nvPr>
        </p:nvSpPr>
        <p:spPr>
          <a:xfrm>
            <a:off x="4278440" y="6356350"/>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p:txBody>
          <a:bodyPr/>
          <a:lstStyle/>
          <a:p>
            <a:fld id="{D4960F7B-5716-4810-A91D-46252C2EC1F4}" type="slidenum">
              <a:rPr lang="en-US" smtClean="0"/>
              <a:t>3</a:t>
            </a:fld>
            <a:endParaRPr lang="en-US" dirty="0"/>
          </a:p>
        </p:txBody>
      </p:sp>
      <p:sp>
        <p:nvSpPr>
          <p:cNvPr id="23" name="TextBox 22">
            <a:extLst>
              <a:ext uri="{FF2B5EF4-FFF2-40B4-BE49-F238E27FC236}">
                <a16:creationId xmlns:a16="http://schemas.microsoft.com/office/drawing/2014/main" id="{B605AD52-05E2-B741-952C-CB9FE1EE606A}"/>
              </a:ext>
            </a:extLst>
          </p:cNvPr>
          <p:cNvSpPr txBox="1"/>
          <p:nvPr/>
        </p:nvSpPr>
        <p:spPr>
          <a:xfrm>
            <a:off x="1216960" y="1038212"/>
            <a:ext cx="10781918" cy="5386090"/>
          </a:xfrm>
          <a:prstGeom prst="rect">
            <a:avLst/>
          </a:prstGeom>
          <a:noFill/>
        </p:spPr>
        <p:txBody>
          <a:bodyPr wrap="square">
            <a:spAutoFit/>
          </a:bodyPr>
          <a:lstStyle/>
          <a:p>
            <a:r>
              <a:rPr lang="en-IN" sz="1800" dirty="0">
                <a:solidFill>
                  <a:srgbClr val="002060"/>
                </a:solidFill>
                <a:effectLst/>
                <a:ea typeface="Calibri" panose="020F0502020204030204" pitchFamily="34" charset="0"/>
                <a:cs typeface="Times New Roman" panose="02020603050405020304" pitchFamily="18" charset="0"/>
              </a:rPr>
              <a:t>Rajesh Karandikar is owner of Hotel 24K chain of restaurants in Maharashtra (MH) &amp; Director of Truevibez Pvt. Ltd.</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 </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Rajesh is a government media partner as an empanelled member of DGIPR &amp; has executed a range of promotional and awareness campaigns such as:</a:t>
            </a:r>
            <a:endParaRPr lang="en-IN" sz="2000" dirty="0">
              <a:solidFill>
                <a:srgbClr val="002060"/>
              </a:solidFill>
              <a:effectLst/>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en-IN" sz="1800" dirty="0">
                <a:solidFill>
                  <a:srgbClr val="002060"/>
                </a:solidFill>
                <a:effectLst/>
                <a:ea typeface="Calibri" panose="020F0502020204030204" pitchFamily="34" charset="0"/>
                <a:cs typeface="Times New Roman" panose="02020603050405020304" pitchFamily="18" charset="0"/>
              </a:rPr>
              <a:t>Edutainment program for Primary &amp; Secondary school in collaboration up with Discovery channel</a:t>
            </a:r>
            <a:endParaRPr lang="en-IN" sz="2000" dirty="0">
              <a:solidFill>
                <a:srgbClr val="002060"/>
              </a:solidFill>
              <a:effectLst/>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en-IN" sz="1800" dirty="0">
                <a:solidFill>
                  <a:srgbClr val="002060"/>
                </a:solidFill>
                <a:effectLst/>
                <a:ea typeface="Calibri" panose="020F0502020204030204" pitchFamily="34" charset="0"/>
                <a:cs typeface="Times New Roman" panose="02020603050405020304" pitchFamily="18" charset="0"/>
              </a:rPr>
              <a:t>Cloud seeding program across MH in 2018 under Ministry of Earth Sciences</a:t>
            </a:r>
          </a:p>
          <a:p>
            <a:pPr marL="342900" lvl="0" indent="-342900">
              <a:buFont typeface="Calibri" panose="020F0502020204030204" pitchFamily="34" charset="0"/>
              <a:buChar char="-"/>
            </a:pPr>
            <a:r>
              <a:rPr lang="en-IN" sz="1800" dirty="0">
                <a:solidFill>
                  <a:srgbClr val="002060"/>
                </a:solidFill>
                <a:effectLst/>
                <a:ea typeface="Calibri" panose="020F0502020204030204" pitchFamily="34" charset="0"/>
                <a:cs typeface="Times New Roman" panose="02020603050405020304" pitchFamily="18" charset="0"/>
              </a:rPr>
              <a:t>Executed disaster management week with NDRF for government offices &amp; schools, in 463 tehsils </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 </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Rajesh </a:t>
            </a:r>
            <a:r>
              <a:rPr lang="en-IN" dirty="0">
                <a:solidFill>
                  <a:srgbClr val="002060"/>
                </a:solidFill>
                <a:ea typeface="Calibri" panose="020F0502020204030204" pitchFamily="34" charset="0"/>
                <a:cs typeface="Times New Roman" panose="02020603050405020304" pitchFamily="18" charset="0"/>
              </a:rPr>
              <a:t>holds </a:t>
            </a:r>
            <a:r>
              <a:rPr lang="en-IN" sz="1800" dirty="0">
                <a:solidFill>
                  <a:srgbClr val="002060"/>
                </a:solidFill>
                <a:effectLst/>
                <a:ea typeface="Calibri" panose="020F0502020204030204" pitchFamily="34" charset="0"/>
                <a:cs typeface="Times New Roman" panose="02020603050405020304" pitchFamily="18" charset="0"/>
              </a:rPr>
              <a:t>MBA in Marketing stream &amp; after spending time at several corporate positions in Delhi, Mumbai &amp; Pune, he applied his entrepreneurial skills in hospitality industry and started the Hotel 24K chain of restaurants, originating in Kolhapur, Maharashtra.</a:t>
            </a:r>
          </a:p>
          <a:p>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The implementation was an instant success, something which he has now replicated in Pune at premium locations as Balewadi High Street &amp; Viman Nagar IT City. With 3 active restaurants now, Rajesh is also enrolled as an honorary member of Craft Brewers Association of India, successfully running a Craft Brewery in Pune.</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 </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To extend his expertise further in hospitality business, Rajesh has founded company Truevibez Pvt. Ltd., with Alok Sambuddha, that aims to explore and introduce innovative technology solutions in hospitality industry to take customer experience to completely new &amp; unexplored levels.</a:t>
            </a:r>
            <a:endParaRPr lang="en-IN" sz="2000" dirty="0">
              <a:solidFill>
                <a:srgbClr val="002060"/>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75715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270559" y="357746"/>
            <a:ext cx="7964024" cy="523220"/>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Founder : Alok Sambuddha</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2" name="Footer Placeholder 1"/>
          <p:cNvSpPr>
            <a:spLocks noGrp="1"/>
          </p:cNvSpPr>
          <p:nvPr>
            <p:ph type="ftr" sz="quarter" idx="11"/>
          </p:nvPr>
        </p:nvSpPr>
        <p:spPr>
          <a:xfrm>
            <a:off x="4278440" y="6356350"/>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p:txBody>
          <a:bodyPr/>
          <a:lstStyle/>
          <a:p>
            <a:fld id="{D4960F7B-5716-4810-A91D-46252C2EC1F4}" type="slidenum">
              <a:rPr lang="en-US" smtClean="0"/>
              <a:t>4</a:t>
            </a:fld>
            <a:endParaRPr lang="en-US" dirty="0"/>
          </a:p>
        </p:txBody>
      </p:sp>
      <p:sp>
        <p:nvSpPr>
          <p:cNvPr id="23" name="TextBox 22">
            <a:extLst>
              <a:ext uri="{FF2B5EF4-FFF2-40B4-BE49-F238E27FC236}">
                <a16:creationId xmlns:a16="http://schemas.microsoft.com/office/drawing/2014/main" id="{B605AD52-05E2-B741-952C-CB9FE1EE606A}"/>
              </a:ext>
            </a:extLst>
          </p:cNvPr>
          <p:cNvSpPr txBox="1"/>
          <p:nvPr/>
        </p:nvSpPr>
        <p:spPr>
          <a:xfrm>
            <a:off x="1216960" y="1038212"/>
            <a:ext cx="10781918" cy="5355312"/>
          </a:xfrm>
          <a:prstGeom prst="rect">
            <a:avLst/>
          </a:prstGeom>
          <a:noFill/>
        </p:spPr>
        <p:txBody>
          <a:bodyPr wrap="square">
            <a:spAutoFit/>
          </a:bodyPr>
          <a:lstStyle/>
          <a:p>
            <a:r>
              <a:rPr lang="en-IN" dirty="0">
                <a:solidFill>
                  <a:srgbClr val="002060"/>
                </a:solidFill>
                <a:cs typeface="Times New Roman" panose="02020603050405020304" pitchFamily="18" charset="0"/>
              </a:rPr>
              <a:t>Alok Sambuddha is Engineering Director in American Express, United Kingdom &amp; </a:t>
            </a:r>
            <a:r>
              <a:rPr lang="en-IN" dirty="0">
                <a:solidFill>
                  <a:srgbClr val="002060"/>
                </a:solidFill>
                <a:ea typeface="Calibri" panose="020F0502020204030204" pitchFamily="34" charset="0"/>
                <a:cs typeface="Times New Roman" panose="02020603050405020304" pitchFamily="18" charset="0"/>
              </a:rPr>
              <a:t>Director of Truevibez Pvt. Ltd.</a:t>
            </a:r>
            <a:endParaRPr lang="en-IN" dirty="0">
              <a:solidFill>
                <a:srgbClr val="002060"/>
              </a:solidFill>
              <a:cs typeface="Times New Roman" panose="02020603050405020304" pitchFamily="18" charset="0"/>
            </a:endParaRPr>
          </a:p>
          <a:p>
            <a:r>
              <a:rPr lang="en-IN" dirty="0">
                <a:solidFill>
                  <a:srgbClr val="002060"/>
                </a:solidFill>
                <a:cs typeface="Times New Roman" panose="02020603050405020304" pitchFamily="18" charset="0"/>
              </a:rPr>
              <a:t> </a:t>
            </a:r>
          </a:p>
          <a:p>
            <a:r>
              <a:rPr lang="en-IN" dirty="0">
                <a:solidFill>
                  <a:srgbClr val="002060"/>
                </a:solidFill>
                <a:cs typeface="Times New Roman" panose="02020603050405020304" pitchFamily="18" charset="0"/>
              </a:rPr>
              <a:t>Alok is a Mechanical Engineer from Pune University with broad experience in IT industry, working with prominent MNCs as Cisco, Infosys, Atos and now American Express. </a:t>
            </a:r>
          </a:p>
          <a:p>
            <a:endParaRPr lang="en-IN" dirty="0">
              <a:solidFill>
                <a:srgbClr val="002060"/>
              </a:solidFill>
              <a:cs typeface="Times New Roman" panose="02020603050405020304" pitchFamily="18" charset="0"/>
            </a:endParaRPr>
          </a:p>
          <a:p>
            <a:r>
              <a:rPr lang="en-IN" dirty="0">
                <a:solidFill>
                  <a:srgbClr val="002060"/>
                </a:solidFill>
                <a:cs typeface="Times New Roman" panose="02020603050405020304" pitchFamily="18" charset="0"/>
              </a:rPr>
              <a:t>Alok’s specializes in merchant acquisition domain and developing technical platforms to support end to end merchant lifecycle services such as affiliation, enablement, submissions, payments, reconciliation, compliance, MIS, AML, Risk, Finance &amp; Accounting.</a:t>
            </a:r>
          </a:p>
          <a:p>
            <a:r>
              <a:rPr lang="en-IN" dirty="0">
                <a:solidFill>
                  <a:srgbClr val="002060"/>
                </a:solidFill>
                <a:cs typeface="Times New Roman" panose="02020603050405020304" pitchFamily="18" charset="0"/>
              </a:rPr>
              <a:t> </a:t>
            </a:r>
          </a:p>
          <a:p>
            <a:r>
              <a:rPr lang="en-IN" dirty="0">
                <a:solidFill>
                  <a:srgbClr val="002060"/>
                </a:solidFill>
                <a:cs typeface="Times New Roman" panose="02020603050405020304" pitchFamily="18" charset="0"/>
              </a:rPr>
              <a:t>He also leads solution development framework across technologies like Mainframes, Java, Dot Net, supported via both Agile &amp; Waterfall delivery models. He provides corporate and architectural consultation to business &amp; technology teams to develop flexible solution frameworks &amp; heads the implementation committee.</a:t>
            </a:r>
          </a:p>
          <a:p>
            <a:endParaRPr lang="en-IN" dirty="0">
              <a:solidFill>
                <a:srgbClr val="002060"/>
              </a:solidFill>
              <a:cs typeface="Times New Roman" panose="02020603050405020304" pitchFamily="18" charset="0"/>
            </a:endParaRPr>
          </a:p>
          <a:p>
            <a:r>
              <a:rPr lang="en-IN" dirty="0">
                <a:solidFill>
                  <a:srgbClr val="002060"/>
                </a:solidFill>
                <a:cs typeface="Times New Roman" panose="02020603050405020304" pitchFamily="18" charset="0"/>
              </a:rPr>
              <a:t>Alok’s primary geography of operation is Europe (EMEA) and has spent most of his career in Brighton, UK, at the European technology head office of American Express.</a:t>
            </a:r>
          </a:p>
          <a:p>
            <a:endParaRPr lang="en-IN" dirty="0">
              <a:solidFill>
                <a:srgbClr val="002060"/>
              </a:solidFill>
              <a:cs typeface="Times New Roman" panose="02020603050405020304" pitchFamily="18" charset="0"/>
            </a:endParaRPr>
          </a:p>
          <a:p>
            <a:r>
              <a:rPr lang="en-IN" dirty="0">
                <a:solidFill>
                  <a:srgbClr val="002060"/>
                </a:solidFill>
                <a:cs typeface="Times New Roman" panose="02020603050405020304" pitchFamily="18" charset="0"/>
              </a:rPr>
              <a:t>Alok has critical presence in merchant management landscape and aims to extend his experience through technical evolution of traditional hospitality business and modernize the F&amp;B service offering for digital citizens in partnership with Rajesh Karandikar.</a:t>
            </a:r>
          </a:p>
        </p:txBody>
      </p:sp>
    </p:spTree>
    <p:extLst>
      <p:ext uri="{BB962C8B-B14F-4D97-AF65-F5344CB8AC3E}">
        <p14:creationId xmlns:p14="http://schemas.microsoft.com/office/powerpoint/2010/main" val="2208308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8312222"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WAIŪ : Vision &amp; Key Features</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78440" y="6356350"/>
            <a:ext cx="4114800" cy="365125"/>
          </a:xfrm>
        </p:spPr>
        <p:txBody>
          <a:bodyPr/>
          <a:lstStyle/>
          <a:p>
            <a:r>
              <a:rPr lang="en-US"/>
              <a:t>Confidential and Proprietary. Copyright (c) by TrueVibez 2020</a:t>
            </a:r>
            <a:endParaRPr lang="en-US" dirty="0"/>
          </a:p>
        </p:txBody>
      </p:sp>
      <p:sp>
        <p:nvSpPr>
          <p:cNvPr id="2" name="Slide Number Placeholder 1"/>
          <p:cNvSpPr>
            <a:spLocks noGrp="1"/>
          </p:cNvSpPr>
          <p:nvPr>
            <p:ph type="sldNum" sz="quarter" idx="12"/>
          </p:nvPr>
        </p:nvSpPr>
        <p:spPr/>
        <p:txBody>
          <a:bodyPr/>
          <a:lstStyle/>
          <a:p>
            <a:fld id="{D4960F7B-5716-4810-A91D-46252C2EC1F4}" type="slidenum">
              <a:rPr lang="en-US" smtClean="0"/>
              <a:t>5</a:t>
            </a:fld>
            <a:endParaRPr lang="en-US" dirty="0"/>
          </a:p>
        </p:txBody>
      </p:sp>
      <p:sp>
        <p:nvSpPr>
          <p:cNvPr id="23" name="TextBox 22">
            <a:extLst>
              <a:ext uri="{FF2B5EF4-FFF2-40B4-BE49-F238E27FC236}">
                <a16:creationId xmlns:a16="http://schemas.microsoft.com/office/drawing/2014/main" id="{2F625FE3-0B47-944C-9BD0-B987E772ECD0}"/>
              </a:ext>
            </a:extLst>
          </p:cNvPr>
          <p:cNvSpPr txBox="1"/>
          <p:nvPr/>
        </p:nvSpPr>
        <p:spPr>
          <a:xfrm>
            <a:off x="1321940" y="1175506"/>
            <a:ext cx="10267309" cy="5388655"/>
          </a:xfrm>
          <a:prstGeom prst="rect">
            <a:avLst/>
          </a:prstGeom>
          <a:noFill/>
        </p:spPr>
        <p:txBody>
          <a:bodyPr wrap="square" rtlCol="0">
            <a:spAutoFit/>
          </a:bodyPr>
          <a:lstStyle/>
          <a:p>
            <a:pPr marL="331788" lvl="3" indent="-285750" defTabSz="969963" eaLnBrk="0" hangingPunct="0">
              <a:spcBef>
                <a:spcPts val="1000"/>
              </a:spcBef>
              <a:spcAft>
                <a:spcPts val="600"/>
              </a:spcAft>
              <a:buSzPct val="125000"/>
              <a:buFont typeface="Wingdings" panose="05000000000000000000" pitchFamily="2" charset="2"/>
              <a:buChar char="v"/>
              <a:defRPr/>
            </a:pPr>
            <a:r>
              <a:rPr lang="en-US" sz="2400" b="1" dirty="0">
                <a:solidFill>
                  <a:srgbClr val="002060"/>
                </a:solidFill>
              </a:rPr>
              <a:t>Vision:</a:t>
            </a:r>
          </a:p>
          <a:p>
            <a:pPr marL="46038" lvl="3" algn="just" defTabSz="969963" eaLnBrk="0" hangingPunct="0">
              <a:spcBef>
                <a:spcPts val="300"/>
              </a:spcBef>
              <a:spcAft>
                <a:spcPts val="300"/>
              </a:spcAft>
              <a:buSzPct val="125000"/>
              <a:defRPr/>
            </a:pPr>
            <a:r>
              <a:rPr lang="en-US" dirty="0">
                <a:solidFill>
                  <a:srgbClr val="002060"/>
                </a:solidFill>
              </a:rPr>
              <a:t>To create a global service provider of hospitality industry, realizing pioneering advancements in established services and accomplish mutual growth for both our partners &amp; customers</a:t>
            </a:r>
          </a:p>
          <a:p>
            <a:pPr marL="331788" lvl="3" indent="-285750" defTabSz="969963" eaLnBrk="0" hangingPunct="0">
              <a:spcBef>
                <a:spcPts val="300"/>
              </a:spcBef>
              <a:spcAft>
                <a:spcPts val="300"/>
              </a:spcAft>
              <a:buSzPct val="125000"/>
              <a:buFont typeface="Wingdings" panose="05000000000000000000" pitchFamily="2" charset="2"/>
              <a:buChar char="v"/>
              <a:defRPr/>
            </a:pPr>
            <a:r>
              <a:rPr lang="en-US" sz="2400" b="1" dirty="0">
                <a:solidFill>
                  <a:srgbClr val="002060"/>
                </a:solidFill>
              </a:rPr>
              <a:t>Next Level Hospitality Service Offerings</a:t>
            </a:r>
          </a:p>
          <a:p>
            <a:pPr marL="46038" lvl="3" defTabSz="969963" eaLnBrk="0" hangingPunct="0">
              <a:spcBef>
                <a:spcPts val="1000"/>
              </a:spcBef>
              <a:spcAft>
                <a:spcPts val="600"/>
              </a:spcAft>
              <a:buSzPct val="125000"/>
              <a:defRPr/>
            </a:pPr>
            <a:r>
              <a:rPr lang="en-US" dirty="0">
                <a:solidFill>
                  <a:srgbClr val="002060"/>
                </a:solidFill>
              </a:rPr>
              <a:t>WAIU aims to introduce industry first features in hospitality, keeping the best interest of Restaurant owners and their underserved staff in mind, not just the customers. Key services offered by WAIU are:</a:t>
            </a:r>
          </a:p>
          <a:p>
            <a:pPr marL="46038" lvl="3" defTabSz="969963" eaLnBrk="0" hangingPunct="0">
              <a:spcBef>
                <a:spcPts val="100"/>
              </a:spcBef>
              <a:spcAft>
                <a:spcPts val="100"/>
              </a:spcAft>
              <a:buSzPct val="125000"/>
              <a:defRPr/>
            </a:pPr>
            <a:r>
              <a:rPr lang="en-US" b="1" u="sng" dirty="0">
                <a:solidFill>
                  <a:srgbClr val="7030A0"/>
                </a:solidFill>
              </a:rPr>
              <a:t>Phase One:</a:t>
            </a:r>
          </a:p>
          <a:p>
            <a:pPr marL="388938" lvl="3" indent="-342900" defTabSz="969963" eaLnBrk="0" hangingPunct="0">
              <a:spcBef>
                <a:spcPts val="100"/>
              </a:spcBef>
              <a:spcAft>
                <a:spcPts val="100"/>
              </a:spcAft>
              <a:buSzPct val="125000"/>
              <a:buFont typeface="Wingdings" pitchFamily="2" charset="2"/>
              <a:buChar char="Ø"/>
              <a:defRPr/>
            </a:pPr>
            <a:r>
              <a:rPr lang="en-US" b="1" dirty="0">
                <a:solidFill>
                  <a:srgbClr val="00B050"/>
                </a:solidFill>
              </a:rPr>
              <a:t>Clique : Eat Now-Pay Later during the lean phases</a:t>
            </a:r>
          </a:p>
          <a:p>
            <a:pPr marL="388938" lvl="3" indent="-342900" defTabSz="969963" eaLnBrk="0" hangingPunct="0">
              <a:spcBef>
                <a:spcPts val="100"/>
              </a:spcBef>
              <a:spcAft>
                <a:spcPts val="100"/>
              </a:spcAft>
              <a:buSzPct val="125000"/>
              <a:buFont typeface="Wingdings" pitchFamily="2" charset="2"/>
              <a:buChar char="Ø"/>
              <a:defRPr/>
            </a:pPr>
            <a:r>
              <a:rPr lang="en-US" b="1" dirty="0">
                <a:solidFill>
                  <a:srgbClr val="00B050"/>
                </a:solidFill>
              </a:rPr>
              <a:t>Clique : Restaurant staff financial lending for their important needs</a:t>
            </a:r>
            <a:endParaRPr lang="en-US" dirty="0">
              <a:solidFill>
                <a:srgbClr val="00B0F0"/>
              </a:solidFill>
            </a:endParaRPr>
          </a:p>
          <a:p>
            <a:pPr marL="46038" lvl="3" defTabSz="969963" eaLnBrk="0" hangingPunct="0">
              <a:spcBef>
                <a:spcPts val="100"/>
              </a:spcBef>
              <a:spcAft>
                <a:spcPts val="100"/>
              </a:spcAft>
              <a:buSzPct val="125000"/>
              <a:defRPr/>
            </a:pPr>
            <a:r>
              <a:rPr lang="en-US" b="1" u="sng" dirty="0">
                <a:solidFill>
                  <a:srgbClr val="7030A0"/>
                </a:solidFill>
              </a:rPr>
              <a:t>Phase Two:</a:t>
            </a:r>
            <a:endParaRPr lang="en-US" dirty="0">
              <a:solidFill>
                <a:srgbClr val="7030A0"/>
              </a:solidFill>
            </a:endParaRPr>
          </a:p>
          <a:p>
            <a:pPr marL="388938" lvl="3" indent="-342900" defTabSz="969963" eaLnBrk="0" hangingPunct="0">
              <a:spcBef>
                <a:spcPts val="100"/>
              </a:spcBef>
              <a:spcAft>
                <a:spcPts val="100"/>
              </a:spcAft>
              <a:buSzPct val="125000"/>
              <a:buFont typeface="Wingdings" pitchFamily="2" charset="2"/>
              <a:buChar char="Ø"/>
              <a:defRPr/>
            </a:pPr>
            <a:r>
              <a:rPr lang="en-US" dirty="0">
                <a:solidFill>
                  <a:srgbClr val="00B0F0"/>
                </a:solidFill>
              </a:rPr>
              <a:t>Broadcast &amp; Live Streaming of finest artist performances</a:t>
            </a:r>
          </a:p>
          <a:p>
            <a:pPr marL="388938" lvl="3" indent="-342900" defTabSz="969963" eaLnBrk="0" hangingPunct="0">
              <a:spcBef>
                <a:spcPts val="100"/>
              </a:spcBef>
              <a:spcAft>
                <a:spcPts val="100"/>
              </a:spcAft>
              <a:buSzPct val="125000"/>
              <a:buFont typeface="Wingdings" pitchFamily="2" charset="2"/>
              <a:buChar char="Ø"/>
              <a:defRPr/>
            </a:pPr>
            <a:r>
              <a:rPr lang="en-US" dirty="0">
                <a:solidFill>
                  <a:srgbClr val="002060"/>
                </a:solidFill>
              </a:rPr>
              <a:t>Logistics &amp; Governance to fix some of restaurant’s major pain areas</a:t>
            </a:r>
          </a:p>
          <a:p>
            <a:pPr marL="388938" lvl="3" indent="-342900" defTabSz="969963" eaLnBrk="0" hangingPunct="0">
              <a:spcBef>
                <a:spcPts val="100"/>
              </a:spcBef>
              <a:spcAft>
                <a:spcPts val="100"/>
              </a:spcAft>
              <a:buSzPct val="125000"/>
              <a:buFont typeface="Wingdings" pitchFamily="2" charset="2"/>
              <a:buChar char="Ø"/>
              <a:defRPr/>
            </a:pPr>
            <a:r>
              <a:rPr lang="en-US" dirty="0">
                <a:solidFill>
                  <a:srgbClr val="002060"/>
                </a:solidFill>
              </a:rPr>
              <a:t>Guaranteed discounts on F&amp;B services</a:t>
            </a:r>
          </a:p>
          <a:p>
            <a:pPr marL="388938" lvl="3" indent="-342900" defTabSz="969963" eaLnBrk="0" hangingPunct="0">
              <a:spcBef>
                <a:spcPts val="100"/>
              </a:spcBef>
              <a:spcAft>
                <a:spcPts val="100"/>
              </a:spcAft>
              <a:buSzPct val="125000"/>
              <a:buFont typeface="Wingdings" pitchFamily="2" charset="2"/>
              <a:buChar char="Ø"/>
              <a:defRPr/>
            </a:pPr>
            <a:r>
              <a:rPr lang="en-US" dirty="0">
                <a:solidFill>
                  <a:srgbClr val="002060"/>
                </a:solidFill>
              </a:rPr>
              <a:t>Gift F&amp;B services to Friends &amp; Family</a:t>
            </a:r>
          </a:p>
          <a:p>
            <a:pPr marL="388938" lvl="3" indent="-342900" defTabSz="969963" eaLnBrk="0" hangingPunct="0">
              <a:spcBef>
                <a:spcPts val="100"/>
              </a:spcBef>
              <a:spcAft>
                <a:spcPts val="100"/>
              </a:spcAft>
              <a:buSzPct val="125000"/>
              <a:buFont typeface="Wingdings" pitchFamily="2" charset="2"/>
              <a:buChar char="Ø"/>
              <a:defRPr/>
            </a:pPr>
            <a:r>
              <a:rPr lang="en-US" dirty="0">
                <a:solidFill>
                  <a:srgbClr val="002060"/>
                </a:solidFill>
              </a:rPr>
              <a:t>Socializing &amp; Gaming in premises of restaurant</a:t>
            </a:r>
          </a:p>
          <a:p>
            <a:pPr marL="388938" lvl="3" indent="-342900" defTabSz="969963" eaLnBrk="0" hangingPunct="0">
              <a:spcBef>
                <a:spcPts val="100"/>
              </a:spcBef>
              <a:spcAft>
                <a:spcPts val="100"/>
              </a:spcAft>
              <a:buSzPct val="125000"/>
              <a:buFont typeface="Wingdings" pitchFamily="2" charset="2"/>
              <a:buChar char="Ø"/>
              <a:defRPr/>
            </a:pPr>
            <a:r>
              <a:rPr lang="en-US" dirty="0">
                <a:solidFill>
                  <a:srgbClr val="002060"/>
                </a:solidFill>
              </a:rPr>
              <a:t>Pre-paid Point Based Services (PBS)</a:t>
            </a:r>
          </a:p>
        </p:txBody>
      </p:sp>
    </p:spTree>
    <p:extLst>
      <p:ext uri="{BB962C8B-B14F-4D97-AF65-F5344CB8AC3E}">
        <p14:creationId xmlns:p14="http://schemas.microsoft.com/office/powerpoint/2010/main" val="526947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393858" y="397259"/>
            <a:ext cx="10423028" cy="507831"/>
          </a:xfrm>
          <a:prstGeom prst="rect">
            <a:avLst/>
          </a:prstGeom>
          <a:noFill/>
        </p:spPr>
        <p:txBody>
          <a:bodyPr wrap="square" rtlCol="0">
            <a:spAutoFit/>
          </a:bodyPr>
          <a:lstStyle/>
          <a:p>
            <a:r>
              <a:rPr lang="en-US" sz="2700" b="1" dirty="0">
                <a:solidFill>
                  <a:srgbClr val="00B050"/>
                </a:solidFill>
                <a:latin typeface="Arial Black" panose="020B0A04020102020204" pitchFamily="34" charset="0"/>
              </a:rPr>
              <a:t>Clique – An Opportunity under Truevibez Umbrella</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78440" y="6356350"/>
            <a:ext cx="4114800" cy="365125"/>
          </a:xfrm>
        </p:spPr>
        <p:txBody>
          <a:bodyPr/>
          <a:lstStyle/>
          <a:p>
            <a:r>
              <a:rPr lang="en-US"/>
              <a:t>Confidential and Proprietary. Copyright (c) by TrueVibez 2020</a:t>
            </a:r>
            <a:endParaRPr lang="en-US" dirty="0"/>
          </a:p>
        </p:txBody>
      </p:sp>
      <p:sp>
        <p:nvSpPr>
          <p:cNvPr id="2" name="Slide Number Placeholder 1"/>
          <p:cNvSpPr>
            <a:spLocks noGrp="1"/>
          </p:cNvSpPr>
          <p:nvPr>
            <p:ph type="sldNum" sz="quarter" idx="12"/>
          </p:nvPr>
        </p:nvSpPr>
        <p:spPr/>
        <p:txBody>
          <a:bodyPr/>
          <a:lstStyle/>
          <a:p>
            <a:fld id="{D4960F7B-5716-4810-A91D-46252C2EC1F4}" type="slidenum">
              <a:rPr lang="en-US" smtClean="0"/>
              <a:t>6</a:t>
            </a:fld>
            <a:endParaRPr lang="en-US" dirty="0"/>
          </a:p>
        </p:txBody>
      </p:sp>
      <p:sp>
        <p:nvSpPr>
          <p:cNvPr id="22" name="TextBox 21">
            <a:extLst>
              <a:ext uri="{FF2B5EF4-FFF2-40B4-BE49-F238E27FC236}">
                <a16:creationId xmlns:a16="http://schemas.microsoft.com/office/drawing/2014/main" id="{9C177A82-6E67-A44D-81D5-0574879673BF}"/>
              </a:ext>
            </a:extLst>
          </p:cNvPr>
          <p:cNvSpPr txBox="1"/>
          <p:nvPr/>
        </p:nvSpPr>
        <p:spPr>
          <a:xfrm>
            <a:off x="1273169" y="1074007"/>
            <a:ext cx="8154569" cy="677108"/>
          </a:xfrm>
          <a:prstGeom prst="rect">
            <a:avLst/>
          </a:prstGeom>
          <a:noFill/>
        </p:spPr>
        <p:txBody>
          <a:bodyPr wrap="square" rtlCol="0">
            <a:spAutoFit/>
          </a:bodyPr>
          <a:lstStyle/>
          <a:p>
            <a:pPr algn="just"/>
            <a:r>
              <a:rPr lang="en-US" sz="1900" dirty="0">
                <a:solidFill>
                  <a:srgbClr val="002060"/>
                </a:solidFill>
              </a:rPr>
              <a:t>Clique is premium service offered to our finest customers &amp; business partners, to mutually benefit through means of microfinancing services.</a:t>
            </a:r>
          </a:p>
        </p:txBody>
      </p:sp>
      <p:sp>
        <p:nvSpPr>
          <p:cNvPr id="23" name="TextBox 22">
            <a:extLst>
              <a:ext uri="{FF2B5EF4-FFF2-40B4-BE49-F238E27FC236}">
                <a16:creationId xmlns:a16="http://schemas.microsoft.com/office/drawing/2014/main" id="{4AC15984-3360-144B-ADBE-AA14FC5D45C5}"/>
              </a:ext>
            </a:extLst>
          </p:cNvPr>
          <p:cNvSpPr txBox="1"/>
          <p:nvPr/>
        </p:nvSpPr>
        <p:spPr>
          <a:xfrm>
            <a:off x="3933664" y="2072664"/>
            <a:ext cx="7570729" cy="1261884"/>
          </a:xfrm>
          <a:prstGeom prst="rect">
            <a:avLst/>
          </a:prstGeom>
          <a:noFill/>
        </p:spPr>
        <p:txBody>
          <a:bodyPr wrap="square" rtlCol="0">
            <a:spAutoFit/>
          </a:bodyPr>
          <a:lstStyle/>
          <a:p>
            <a:pPr algn="just"/>
            <a:r>
              <a:rPr lang="en-US" sz="1900" dirty="0">
                <a:solidFill>
                  <a:srgbClr val="002060"/>
                </a:solidFill>
              </a:rPr>
              <a:t>For customer expecting an event to visit restaurant but without available liquid funding, Clique will open up a line of credit in handshake with a lender (NBFC). The customer can request this restaurant-focused credit line and once approved, use it at any partner restaurant.</a:t>
            </a:r>
          </a:p>
        </p:txBody>
      </p:sp>
      <p:sp>
        <p:nvSpPr>
          <p:cNvPr id="24" name="TextBox 23">
            <a:extLst>
              <a:ext uri="{FF2B5EF4-FFF2-40B4-BE49-F238E27FC236}">
                <a16:creationId xmlns:a16="http://schemas.microsoft.com/office/drawing/2014/main" id="{8B499B0D-A000-8E4A-B748-552B4ECA9029}"/>
              </a:ext>
            </a:extLst>
          </p:cNvPr>
          <p:cNvSpPr txBox="1"/>
          <p:nvPr/>
        </p:nvSpPr>
        <p:spPr>
          <a:xfrm>
            <a:off x="3190478" y="5319721"/>
            <a:ext cx="8626408" cy="969496"/>
          </a:xfrm>
          <a:prstGeom prst="rect">
            <a:avLst/>
          </a:prstGeom>
          <a:noFill/>
        </p:spPr>
        <p:txBody>
          <a:bodyPr wrap="square" rtlCol="0">
            <a:spAutoFit/>
          </a:bodyPr>
          <a:lstStyle/>
          <a:p>
            <a:pPr algn="just"/>
            <a:r>
              <a:rPr lang="en-US" sz="1900" dirty="0">
                <a:solidFill>
                  <a:srgbClr val="002060"/>
                </a:solidFill>
              </a:rPr>
              <a:t>With microfinance market anticipated to grow with CAGR of 40% through 2025, NBFC-MFIs will be its greatest beneficiaries. In F&amp;B segment, unbanked microlending has only reached 12-15% of the prospective market.</a:t>
            </a:r>
          </a:p>
        </p:txBody>
      </p:sp>
      <p:sp>
        <p:nvSpPr>
          <p:cNvPr id="25" name="TextBox 24">
            <a:extLst>
              <a:ext uri="{FF2B5EF4-FFF2-40B4-BE49-F238E27FC236}">
                <a16:creationId xmlns:a16="http://schemas.microsoft.com/office/drawing/2014/main" id="{54E1BE04-AE13-6946-87D6-8E2F5F49E99E}"/>
              </a:ext>
            </a:extLst>
          </p:cNvPr>
          <p:cNvSpPr txBox="1"/>
          <p:nvPr/>
        </p:nvSpPr>
        <p:spPr>
          <a:xfrm>
            <a:off x="1308350" y="3841824"/>
            <a:ext cx="8255996" cy="969496"/>
          </a:xfrm>
          <a:prstGeom prst="rect">
            <a:avLst/>
          </a:prstGeom>
          <a:noFill/>
        </p:spPr>
        <p:txBody>
          <a:bodyPr wrap="square" rtlCol="0">
            <a:spAutoFit/>
          </a:bodyPr>
          <a:lstStyle/>
          <a:p>
            <a:pPr algn="just"/>
            <a:r>
              <a:rPr lang="en-US" sz="1900" dirty="0">
                <a:solidFill>
                  <a:srgbClr val="002060"/>
                </a:solidFill>
              </a:rPr>
              <a:t>Restaurant staff currently face many challenges in requesting loans from banks and NBFCs however from recommendation of a partner merchants, a lo-medium size credit pool will be made available to them with flexible repayment options.</a:t>
            </a:r>
          </a:p>
        </p:txBody>
      </p:sp>
      <p:pic>
        <p:nvPicPr>
          <p:cNvPr id="2054" name="Picture 6">
            <a:extLst>
              <a:ext uri="{FF2B5EF4-FFF2-40B4-BE49-F238E27FC236}">
                <a16:creationId xmlns:a16="http://schemas.microsoft.com/office/drawing/2014/main" id="{8D317688-EB4C-3446-8A9E-DC6C5FF48F3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27485" y="1074972"/>
            <a:ext cx="691346" cy="86332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bstract illustration of multicolor youth people. Vector logo design  template. Concept for social network, partnership, teamwork, creativity,  friendship, business cooperation, sport team. Stock Vector | Adobe Stock">
            <a:extLst>
              <a:ext uri="{FF2B5EF4-FFF2-40B4-BE49-F238E27FC236}">
                <a16:creationId xmlns:a16="http://schemas.microsoft.com/office/drawing/2014/main" id="{A4055DEC-7B69-D347-9637-CA80142698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22193" y="1968583"/>
            <a:ext cx="1436543" cy="143654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1,051 Growth Chart Business Illustrations &amp;amp; Clip Art - iStock">
            <a:extLst>
              <a:ext uri="{FF2B5EF4-FFF2-40B4-BE49-F238E27FC236}">
                <a16:creationId xmlns:a16="http://schemas.microsoft.com/office/drawing/2014/main" id="{1F5ED9DA-A230-4646-951D-A0954DFB09A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12276" y="5277953"/>
            <a:ext cx="1561746" cy="1061579"/>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6AD044D3-8FF6-3C47-887C-F26A50A8B6BB}"/>
              </a:ext>
            </a:extLst>
          </p:cNvPr>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8AB6019F-6C99-FC4A-9B2D-ABD363C378A0}"/>
              </a:ext>
            </a:extLst>
          </p:cNvPr>
          <p:cNvSpPr txBox="1"/>
          <p:nvPr/>
        </p:nvSpPr>
        <p:spPr>
          <a:xfrm>
            <a:off x="1305751" y="3543070"/>
            <a:ext cx="6097712" cy="369332"/>
          </a:xfrm>
          <a:prstGeom prst="rect">
            <a:avLst/>
          </a:prstGeom>
          <a:noFill/>
        </p:spPr>
        <p:txBody>
          <a:bodyPr wrap="square">
            <a:spAutoFit/>
          </a:bodyPr>
          <a:lstStyle/>
          <a:p>
            <a:r>
              <a:rPr lang="en-US" b="1" dirty="0">
                <a:solidFill>
                  <a:srgbClr val="7030A0"/>
                </a:solidFill>
              </a:rPr>
              <a:t>Merchant Staff Financial Lending</a:t>
            </a:r>
          </a:p>
        </p:txBody>
      </p:sp>
      <p:sp>
        <p:nvSpPr>
          <p:cNvPr id="29" name="TextBox 28">
            <a:extLst>
              <a:ext uri="{FF2B5EF4-FFF2-40B4-BE49-F238E27FC236}">
                <a16:creationId xmlns:a16="http://schemas.microsoft.com/office/drawing/2014/main" id="{736E8C92-48B6-1940-AF6A-AC8BECF9F775}"/>
              </a:ext>
            </a:extLst>
          </p:cNvPr>
          <p:cNvSpPr txBox="1"/>
          <p:nvPr/>
        </p:nvSpPr>
        <p:spPr>
          <a:xfrm>
            <a:off x="3931065" y="1813546"/>
            <a:ext cx="6097712" cy="369332"/>
          </a:xfrm>
          <a:prstGeom prst="rect">
            <a:avLst/>
          </a:prstGeom>
          <a:noFill/>
        </p:spPr>
        <p:txBody>
          <a:bodyPr wrap="square">
            <a:spAutoFit/>
          </a:bodyPr>
          <a:lstStyle/>
          <a:p>
            <a:r>
              <a:rPr lang="en-US" b="1" dirty="0">
                <a:solidFill>
                  <a:srgbClr val="7030A0"/>
                </a:solidFill>
              </a:rPr>
              <a:t>Dine Now, Pay Later</a:t>
            </a:r>
          </a:p>
        </p:txBody>
      </p:sp>
      <p:pic>
        <p:nvPicPr>
          <p:cNvPr id="5" name="Picture 4">
            <a:extLst>
              <a:ext uri="{FF2B5EF4-FFF2-40B4-BE49-F238E27FC236}">
                <a16:creationId xmlns:a16="http://schemas.microsoft.com/office/drawing/2014/main" id="{D0AAFEA4-EDF6-C740-9E5D-D01ABB994DD5}"/>
              </a:ext>
            </a:extLst>
          </p:cNvPr>
          <p:cNvPicPr>
            <a:picLocks noChangeAspect="1"/>
          </p:cNvPicPr>
          <p:nvPr/>
        </p:nvPicPr>
        <p:blipFill>
          <a:blip r:embed="rId14"/>
          <a:stretch>
            <a:fillRect/>
          </a:stretch>
        </p:blipFill>
        <p:spPr>
          <a:xfrm>
            <a:off x="10095410" y="3812662"/>
            <a:ext cx="980640" cy="969496"/>
          </a:xfrm>
          <a:prstGeom prst="rect">
            <a:avLst/>
          </a:prstGeom>
        </p:spPr>
      </p:pic>
    </p:spTree>
    <p:extLst>
      <p:ext uri="{BB962C8B-B14F-4D97-AF65-F5344CB8AC3E}">
        <p14:creationId xmlns:p14="http://schemas.microsoft.com/office/powerpoint/2010/main" val="3246123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7130694"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Clique – High Level System Flow</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78440" y="6356350"/>
            <a:ext cx="4114800" cy="365125"/>
          </a:xfrm>
        </p:spPr>
        <p:txBody>
          <a:bodyPr/>
          <a:lstStyle/>
          <a:p>
            <a:r>
              <a:rPr lang="en-US"/>
              <a:t>Confidential and Proprietary. Copyright (c) by TrueVibez 2020</a:t>
            </a:r>
            <a:endParaRPr lang="en-US" dirty="0"/>
          </a:p>
        </p:txBody>
      </p:sp>
      <p:sp>
        <p:nvSpPr>
          <p:cNvPr id="2" name="Slide Number Placeholder 1"/>
          <p:cNvSpPr>
            <a:spLocks noGrp="1"/>
          </p:cNvSpPr>
          <p:nvPr>
            <p:ph type="sldNum" sz="quarter" idx="12"/>
          </p:nvPr>
        </p:nvSpPr>
        <p:spPr/>
        <p:txBody>
          <a:bodyPr/>
          <a:lstStyle/>
          <a:p>
            <a:fld id="{D4960F7B-5716-4810-A91D-46252C2EC1F4}" type="slidenum">
              <a:rPr lang="en-US" smtClean="0"/>
              <a:t>7</a:t>
            </a:fld>
            <a:endParaRPr lang="en-US" dirty="0"/>
          </a:p>
        </p:txBody>
      </p:sp>
      <p:sp>
        <p:nvSpPr>
          <p:cNvPr id="3" name="Rectangle 2">
            <a:extLst>
              <a:ext uri="{FF2B5EF4-FFF2-40B4-BE49-F238E27FC236}">
                <a16:creationId xmlns:a16="http://schemas.microsoft.com/office/drawing/2014/main" id="{A6D7CA15-D2A8-BF4D-9CA6-ADF5AA925FD6}"/>
              </a:ext>
            </a:extLst>
          </p:cNvPr>
          <p:cNvSpPr/>
          <p:nvPr/>
        </p:nvSpPr>
        <p:spPr>
          <a:xfrm>
            <a:off x="1622888" y="5239158"/>
            <a:ext cx="9807547" cy="1085227"/>
          </a:xfrm>
          <a:prstGeom prst="rect">
            <a:avLst/>
          </a:prstGeom>
          <a:solidFill>
            <a:schemeClr val="accent6">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lumMod val="95000"/>
                    <a:lumOff val="5000"/>
                  </a:schemeClr>
                </a:solidFill>
              </a:rPr>
              <a:t>CASE STUDIES</a:t>
            </a:r>
          </a:p>
          <a:p>
            <a:pPr marL="342900" indent="-342900">
              <a:buFont typeface="Wingdings" pitchFamily="2" charset="2"/>
              <a:buChar char="v"/>
            </a:pPr>
            <a:r>
              <a:rPr lang="en-US" sz="1600" dirty="0">
                <a:solidFill>
                  <a:schemeClr val="accent2">
                    <a:lumMod val="75000"/>
                  </a:schemeClr>
                </a:solidFill>
              </a:rPr>
              <a:t>Zomato, in partnership with InCred, to lend Rs 1L to 50k restaurants, developing loan book of 500CR</a:t>
            </a:r>
          </a:p>
          <a:p>
            <a:pPr marL="342900" indent="-342900">
              <a:buFont typeface="Wingdings" pitchFamily="2" charset="2"/>
              <a:buChar char="v"/>
            </a:pPr>
            <a:r>
              <a:rPr lang="en-US" sz="1600" dirty="0">
                <a:solidFill>
                  <a:schemeClr val="accent2">
                    <a:lumMod val="75000"/>
                  </a:schemeClr>
                </a:solidFill>
              </a:rPr>
              <a:t>PAYO (Australia) – Launched ENPL service in July-21 &amp; already has 500+ restaurant partners</a:t>
            </a:r>
          </a:p>
        </p:txBody>
      </p:sp>
      <p:pic>
        <p:nvPicPr>
          <p:cNvPr id="22" name="Picture 2">
            <a:extLst>
              <a:ext uri="{FF2B5EF4-FFF2-40B4-BE49-F238E27FC236}">
                <a16:creationId xmlns:a16="http://schemas.microsoft.com/office/drawing/2014/main" id="{BAE60025-178B-FD4A-9837-1EC0370FF8D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9158" y="1175506"/>
            <a:ext cx="9042398" cy="3791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194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9466024"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Clique – High Level Transaction Process Flow</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78440" y="6356350"/>
            <a:ext cx="4114800" cy="365125"/>
          </a:xfrm>
        </p:spPr>
        <p:txBody>
          <a:bodyPr/>
          <a:lstStyle/>
          <a:p>
            <a:r>
              <a:rPr lang="en-US"/>
              <a:t>Confidential and Proprietary. Copyright (c) by TrueVibez 2020</a:t>
            </a:r>
            <a:endParaRPr lang="en-US" dirty="0"/>
          </a:p>
        </p:txBody>
      </p:sp>
      <p:sp>
        <p:nvSpPr>
          <p:cNvPr id="2" name="Slide Number Placeholder 1"/>
          <p:cNvSpPr>
            <a:spLocks noGrp="1"/>
          </p:cNvSpPr>
          <p:nvPr>
            <p:ph type="sldNum" sz="quarter" idx="12"/>
          </p:nvPr>
        </p:nvSpPr>
        <p:spPr/>
        <p:txBody>
          <a:bodyPr/>
          <a:lstStyle/>
          <a:p>
            <a:fld id="{D4960F7B-5716-4810-A91D-46252C2EC1F4}" type="slidenum">
              <a:rPr lang="en-US" smtClean="0"/>
              <a:t>8</a:t>
            </a:fld>
            <a:endParaRPr lang="en-US" dirty="0"/>
          </a:p>
        </p:txBody>
      </p:sp>
      <p:sp>
        <p:nvSpPr>
          <p:cNvPr id="22" name="TextBox 21">
            <a:extLst>
              <a:ext uri="{FF2B5EF4-FFF2-40B4-BE49-F238E27FC236}">
                <a16:creationId xmlns:a16="http://schemas.microsoft.com/office/drawing/2014/main" id="{19233848-C5C9-804E-B684-72FE643DF027}"/>
              </a:ext>
            </a:extLst>
          </p:cNvPr>
          <p:cNvSpPr txBox="1"/>
          <p:nvPr/>
        </p:nvSpPr>
        <p:spPr>
          <a:xfrm>
            <a:off x="5542155" y="1097176"/>
            <a:ext cx="6325314" cy="5262979"/>
          </a:xfrm>
          <a:prstGeom prst="rect">
            <a:avLst/>
          </a:prstGeom>
          <a:noFill/>
        </p:spPr>
        <p:txBody>
          <a:bodyPr wrap="square">
            <a:spAutoFit/>
          </a:bodyPr>
          <a:lstStyle/>
          <a:p>
            <a:r>
              <a:rPr lang="en-IN" sz="1400" b="0" i="0" dirty="0">
                <a:solidFill>
                  <a:srgbClr val="000000"/>
                </a:solidFill>
                <a:effectLst/>
                <a:latin typeface="Helvetica" pitchFamily="2" charset="0"/>
              </a:rPr>
              <a:t>1. Customer walks into a restaurant &amp; applies for the wallet credit through Clique App</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2. Clique receives customer application &amp; send it to the lender for underwriting &amp; respond with approval or rejection</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3. Customer app wallet is credited with approved funds &amp; signs NACH mandate</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4. Customer utilises the wallet credit at the restaurant e.g., </a:t>
            </a:r>
            <a:r>
              <a:rPr lang="en-IN" sz="1400" b="0" i="0" dirty="0">
                <a:solidFill>
                  <a:srgbClr val="000000"/>
                </a:solidFill>
                <a:effectLst/>
                <a:highlight>
                  <a:srgbClr val="00FFFF"/>
                </a:highlight>
                <a:latin typeface="Helvetica" pitchFamily="2" charset="0"/>
              </a:rPr>
              <a:t>Rs 5000</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5. Lender pays the merchant (less the operational charges) based on merchant's billing cycle e.g., </a:t>
            </a:r>
            <a:r>
              <a:rPr lang="en-IN" sz="1400" b="0" i="0" dirty="0">
                <a:solidFill>
                  <a:srgbClr val="000000"/>
                </a:solidFill>
                <a:effectLst/>
                <a:highlight>
                  <a:srgbClr val="00FFFF"/>
                </a:highlight>
                <a:latin typeface="Helvetica" pitchFamily="2" charset="0"/>
              </a:rPr>
              <a:t>Rs 4500</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6. Lender pay the commission to Clique e.g., </a:t>
            </a:r>
            <a:r>
              <a:rPr lang="en-IN" sz="1400" b="0" i="0" dirty="0">
                <a:solidFill>
                  <a:srgbClr val="000000"/>
                </a:solidFill>
                <a:effectLst/>
                <a:highlight>
                  <a:srgbClr val="00FFFF"/>
                </a:highlight>
                <a:latin typeface="Helvetica" pitchFamily="2" charset="0"/>
              </a:rPr>
              <a:t>Rs 400 </a:t>
            </a:r>
            <a:r>
              <a:rPr lang="en-IN" sz="1400" b="0" i="0" dirty="0">
                <a:solidFill>
                  <a:srgbClr val="000000"/>
                </a:solidFill>
                <a:effectLst/>
                <a:latin typeface="Helvetica" pitchFamily="2" charset="0"/>
              </a:rPr>
              <a:t>based on payment reconciliation, on agreed frequency</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7. Customer pays lender later based on agreed T&amp;C, </a:t>
            </a:r>
          </a:p>
          <a:p>
            <a:r>
              <a:rPr lang="en-IN" sz="1400" b="0" i="0" dirty="0">
                <a:solidFill>
                  <a:srgbClr val="000000"/>
                </a:solidFill>
                <a:effectLst/>
                <a:latin typeface="Helvetica" pitchFamily="2" charset="0"/>
              </a:rPr>
              <a:t>including interests, delay charges etc. </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8. Once paid, even if partially, lender updates Clique to reset </a:t>
            </a:r>
          </a:p>
          <a:p>
            <a:r>
              <a:rPr lang="en-IN" sz="1400" b="0" i="0" dirty="0">
                <a:solidFill>
                  <a:srgbClr val="000000"/>
                </a:solidFill>
                <a:effectLst/>
                <a:latin typeface="Helvetica" pitchFamily="2" charset="0"/>
              </a:rPr>
              <a:t>customer’s wallet for calculated funds for further utilisation</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9. Lender keeps the balance i.e., </a:t>
            </a:r>
            <a:r>
              <a:rPr lang="en-IN" sz="1400" b="0" i="0" dirty="0">
                <a:solidFill>
                  <a:srgbClr val="000000"/>
                </a:solidFill>
                <a:effectLst/>
                <a:highlight>
                  <a:srgbClr val="00FFFF"/>
                </a:highlight>
                <a:latin typeface="Helvetica" pitchFamily="2" charset="0"/>
              </a:rPr>
              <a:t>Rs 100</a:t>
            </a:r>
            <a:r>
              <a:rPr lang="en-IN" sz="1400" b="0" i="0" dirty="0">
                <a:solidFill>
                  <a:srgbClr val="000000"/>
                </a:solidFill>
                <a:effectLst/>
                <a:latin typeface="Helvetica" pitchFamily="2" charset="0"/>
              </a:rPr>
              <a:t>, for their services</a:t>
            </a:r>
            <a:endParaRPr lang="en-US" sz="1400" dirty="0"/>
          </a:p>
        </p:txBody>
      </p:sp>
      <p:pic>
        <p:nvPicPr>
          <p:cNvPr id="1028" name="Picture 4">
            <a:extLst>
              <a:ext uri="{FF2B5EF4-FFF2-40B4-BE49-F238E27FC236}">
                <a16:creationId xmlns:a16="http://schemas.microsoft.com/office/drawing/2014/main" id="{DB1EDDC0-3719-4041-B6CA-AC61DF7F268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5829" y="1034407"/>
            <a:ext cx="4400136" cy="5321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434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28" y="224441"/>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35767" y="394717"/>
            <a:ext cx="6770352"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Merchant – Elevated Pitch</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91319" y="6558170"/>
            <a:ext cx="4114800" cy="365125"/>
          </a:xfrm>
        </p:spPr>
        <p:txBody>
          <a:bodyPr/>
          <a:lstStyle/>
          <a:p>
            <a:r>
              <a:rPr lang="en-US" dirty="0"/>
              <a:t>Confidential and Proprietary. Copyright (c) by TrueVibez 2020</a:t>
            </a:r>
          </a:p>
        </p:txBody>
      </p:sp>
      <p:sp>
        <p:nvSpPr>
          <p:cNvPr id="2" name="Slide Number Placeholder 1"/>
          <p:cNvSpPr>
            <a:spLocks noGrp="1"/>
          </p:cNvSpPr>
          <p:nvPr>
            <p:ph type="sldNum" sz="quarter" idx="12"/>
          </p:nvPr>
        </p:nvSpPr>
        <p:spPr/>
        <p:txBody>
          <a:bodyPr/>
          <a:lstStyle/>
          <a:p>
            <a:fld id="{D4960F7B-5716-4810-A91D-46252C2EC1F4}" type="slidenum">
              <a:rPr lang="en-US" smtClean="0"/>
              <a:t>9</a:t>
            </a:fld>
            <a:endParaRPr lang="en-US" dirty="0"/>
          </a:p>
        </p:txBody>
      </p:sp>
      <p:pic>
        <p:nvPicPr>
          <p:cNvPr id="3" name="Picture 2">
            <a:extLst>
              <a:ext uri="{FF2B5EF4-FFF2-40B4-BE49-F238E27FC236}">
                <a16:creationId xmlns:a16="http://schemas.microsoft.com/office/drawing/2014/main" id="{0CD11D5F-1F89-0746-A90F-88F48E726BD6}"/>
              </a:ext>
            </a:extLst>
          </p:cNvPr>
          <p:cNvPicPr>
            <a:picLocks noChangeAspect="1"/>
          </p:cNvPicPr>
          <p:nvPr/>
        </p:nvPicPr>
        <p:blipFill>
          <a:blip r:embed="rId11"/>
          <a:stretch>
            <a:fillRect/>
          </a:stretch>
        </p:blipFill>
        <p:spPr>
          <a:xfrm>
            <a:off x="4356606" y="1863347"/>
            <a:ext cx="3449762" cy="3784136"/>
          </a:xfrm>
          <a:prstGeom prst="rect">
            <a:avLst/>
          </a:prstGeom>
        </p:spPr>
      </p:pic>
      <p:sp>
        <p:nvSpPr>
          <p:cNvPr id="22" name="TextBox 21">
            <a:extLst>
              <a:ext uri="{FF2B5EF4-FFF2-40B4-BE49-F238E27FC236}">
                <a16:creationId xmlns:a16="http://schemas.microsoft.com/office/drawing/2014/main" id="{970AEFFC-FBA3-3D4F-8ED2-E8EEA5B2704F}"/>
              </a:ext>
            </a:extLst>
          </p:cNvPr>
          <p:cNvSpPr txBox="1"/>
          <p:nvPr/>
        </p:nvSpPr>
        <p:spPr>
          <a:xfrm>
            <a:off x="4433138" y="1009322"/>
            <a:ext cx="3693783" cy="1169551"/>
          </a:xfrm>
          <a:prstGeom prst="rect">
            <a:avLst/>
          </a:prstGeom>
          <a:noFill/>
        </p:spPr>
        <p:txBody>
          <a:bodyPr wrap="square" rtlCol="0">
            <a:spAutoFit/>
          </a:bodyPr>
          <a:lstStyle/>
          <a:p>
            <a:r>
              <a:rPr lang="en-US" sz="2200" b="1" dirty="0">
                <a:solidFill>
                  <a:schemeClr val="accent2">
                    <a:lumMod val="75000"/>
                  </a:schemeClr>
                </a:solidFill>
              </a:rPr>
              <a:t>Increased Profit Margins</a:t>
            </a:r>
          </a:p>
          <a:p>
            <a:r>
              <a:rPr lang="en-US" sz="1600" dirty="0">
                <a:solidFill>
                  <a:schemeClr val="accent2">
                    <a:lumMod val="75000"/>
                  </a:schemeClr>
                </a:solidFill>
              </a:rPr>
              <a:t>Of restaurants by onboarding brand new customers &amp; rotate existing customer more often</a:t>
            </a:r>
          </a:p>
        </p:txBody>
      </p:sp>
      <p:sp>
        <p:nvSpPr>
          <p:cNvPr id="23" name="TextBox 22">
            <a:extLst>
              <a:ext uri="{FF2B5EF4-FFF2-40B4-BE49-F238E27FC236}">
                <a16:creationId xmlns:a16="http://schemas.microsoft.com/office/drawing/2014/main" id="{103E2B34-24FF-6E44-867C-0E5F86C7E8C2}"/>
              </a:ext>
            </a:extLst>
          </p:cNvPr>
          <p:cNvSpPr txBox="1"/>
          <p:nvPr/>
        </p:nvSpPr>
        <p:spPr>
          <a:xfrm>
            <a:off x="7806939" y="2413404"/>
            <a:ext cx="3420736" cy="1169551"/>
          </a:xfrm>
          <a:prstGeom prst="rect">
            <a:avLst/>
          </a:prstGeom>
          <a:noFill/>
        </p:spPr>
        <p:txBody>
          <a:bodyPr wrap="square" rtlCol="0">
            <a:spAutoFit/>
          </a:bodyPr>
          <a:lstStyle/>
          <a:p>
            <a:r>
              <a:rPr lang="en-US" sz="2200" b="1" dirty="0">
                <a:solidFill>
                  <a:schemeClr val="accent6">
                    <a:lumMod val="75000"/>
                  </a:schemeClr>
                </a:solidFill>
              </a:rPr>
              <a:t>Cross Industry Alliance</a:t>
            </a:r>
          </a:p>
          <a:p>
            <a:r>
              <a:rPr lang="en-US" sz="1600" dirty="0">
                <a:solidFill>
                  <a:schemeClr val="accent6">
                    <a:lumMod val="75000"/>
                  </a:schemeClr>
                </a:solidFill>
              </a:rPr>
              <a:t>Merchants to benefit from Clique partnerships like Pune Mirror, Sakal, Banks &amp; Lenders</a:t>
            </a:r>
          </a:p>
        </p:txBody>
      </p:sp>
      <p:sp>
        <p:nvSpPr>
          <p:cNvPr id="24" name="TextBox 23">
            <a:extLst>
              <a:ext uri="{FF2B5EF4-FFF2-40B4-BE49-F238E27FC236}">
                <a16:creationId xmlns:a16="http://schemas.microsoft.com/office/drawing/2014/main" id="{4BB7555E-F8B5-3144-A08F-C05D6C7B4871}"/>
              </a:ext>
            </a:extLst>
          </p:cNvPr>
          <p:cNvSpPr txBox="1"/>
          <p:nvPr/>
        </p:nvSpPr>
        <p:spPr>
          <a:xfrm>
            <a:off x="1316716" y="2553455"/>
            <a:ext cx="3420736" cy="1169551"/>
          </a:xfrm>
          <a:prstGeom prst="rect">
            <a:avLst/>
          </a:prstGeom>
          <a:noFill/>
        </p:spPr>
        <p:txBody>
          <a:bodyPr wrap="square" rtlCol="0">
            <a:spAutoFit/>
          </a:bodyPr>
          <a:lstStyle/>
          <a:p>
            <a:r>
              <a:rPr lang="en-US" sz="2200" b="1" dirty="0">
                <a:solidFill>
                  <a:srgbClr val="7030A0"/>
                </a:solidFill>
              </a:rPr>
              <a:t>New Product &amp; Features</a:t>
            </a:r>
          </a:p>
          <a:p>
            <a:r>
              <a:rPr lang="en-US" sz="1600" dirty="0">
                <a:solidFill>
                  <a:srgbClr val="7030A0"/>
                </a:solidFill>
              </a:rPr>
              <a:t>To be offered to customers for extended loyalty &amp; addition premium clientele </a:t>
            </a:r>
          </a:p>
        </p:txBody>
      </p:sp>
      <p:sp>
        <p:nvSpPr>
          <p:cNvPr id="25" name="TextBox 24">
            <a:extLst>
              <a:ext uri="{FF2B5EF4-FFF2-40B4-BE49-F238E27FC236}">
                <a16:creationId xmlns:a16="http://schemas.microsoft.com/office/drawing/2014/main" id="{7805BACC-BB19-B740-BED3-424381C6867C}"/>
              </a:ext>
            </a:extLst>
          </p:cNvPr>
          <p:cNvSpPr txBox="1"/>
          <p:nvPr/>
        </p:nvSpPr>
        <p:spPr>
          <a:xfrm>
            <a:off x="7806368" y="4164848"/>
            <a:ext cx="3420736" cy="1169551"/>
          </a:xfrm>
          <a:prstGeom prst="rect">
            <a:avLst/>
          </a:prstGeom>
          <a:noFill/>
        </p:spPr>
        <p:txBody>
          <a:bodyPr wrap="square" rtlCol="0">
            <a:spAutoFit/>
          </a:bodyPr>
          <a:lstStyle/>
          <a:p>
            <a:r>
              <a:rPr lang="en-US" sz="2200" b="1" dirty="0">
                <a:solidFill>
                  <a:srgbClr val="7030A0"/>
                </a:solidFill>
              </a:rPr>
              <a:t>High Customer Retention</a:t>
            </a:r>
          </a:p>
          <a:p>
            <a:r>
              <a:rPr lang="en-US" sz="1600" dirty="0">
                <a:solidFill>
                  <a:srgbClr val="7030A0"/>
                </a:solidFill>
              </a:rPr>
              <a:t>To continue their quality service &amp; more to existing customers without any additional expense</a:t>
            </a:r>
          </a:p>
        </p:txBody>
      </p:sp>
      <p:sp>
        <p:nvSpPr>
          <p:cNvPr id="26" name="TextBox 25">
            <a:extLst>
              <a:ext uri="{FF2B5EF4-FFF2-40B4-BE49-F238E27FC236}">
                <a16:creationId xmlns:a16="http://schemas.microsoft.com/office/drawing/2014/main" id="{73A74E82-0F5C-2A43-9C5E-D7D506575D7B}"/>
              </a:ext>
            </a:extLst>
          </p:cNvPr>
          <p:cNvSpPr txBox="1"/>
          <p:nvPr/>
        </p:nvSpPr>
        <p:spPr>
          <a:xfrm>
            <a:off x="1379555" y="4056921"/>
            <a:ext cx="2988537" cy="1169551"/>
          </a:xfrm>
          <a:prstGeom prst="rect">
            <a:avLst/>
          </a:prstGeom>
          <a:noFill/>
        </p:spPr>
        <p:txBody>
          <a:bodyPr wrap="square" rtlCol="0">
            <a:spAutoFit/>
          </a:bodyPr>
          <a:lstStyle/>
          <a:p>
            <a:r>
              <a:rPr lang="en-US" sz="2200" b="1" dirty="0">
                <a:solidFill>
                  <a:schemeClr val="accent6">
                    <a:lumMod val="75000"/>
                  </a:schemeClr>
                </a:solidFill>
              </a:rPr>
              <a:t>Larger Ticket Size</a:t>
            </a:r>
          </a:p>
          <a:p>
            <a:r>
              <a:rPr lang="en-US" sz="1600" dirty="0">
                <a:solidFill>
                  <a:schemeClr val="accent6">
                    <a:lumMod val="75000"/>
                  </a:schemeClr>
                </a:solidFill>
              </a:rPr>
              <a:t>Eat Now Pay Later customers to spend an average of 15-30% higher on F&amp;B services</a:t>
            </a:r>
          </a:p>
        </p:txBody>
      </p:sp>
      <p:sp>
        <p:nvSpPr>
          <p:cNvPr id="27" name="TextBox 26">
            <a:extLst>
              <a:ext uri="{FF2B5EF4-FFF2-40B4-BE49-F238E27FC236}">
                <a16:creationId xmlns:a16="http://schemas.microsoft.com/office/drawing/2014/main" id="{9DB1A893-613C-9A43-9CAD-5228FB71BE6D}"/>
              </a:ext>
            </a:extLst>
          </p:cNvPr>
          <p:cNvSpPr txBox="1"/>
          <p:nvPr/>
        </p:nvSpPr>
        <p:spPr>
          <a:xfrm>
            <a:off x="3998270" y="5592921"/>
            <a:ext cx="4464173" cy="923330"/>
          </a:xfrm>
          <a:prstGeom prst="rect">
            <a:avLst/>
          </a:prstGeom>
          <a:noFill/>
        </p:spPr>
        <p:txBody>
          <a:bodyPr wrap="square" rtlCol="0">
            <a:spAutoFit/>
          </a:bodyPr>
          <a:lstStyle/>
          <a:p>
            <a:r>
              <a:rPr lang="en-US" sz="2200" b="1" dirty="0">
                <a:solidFill>
                  <a:schemeClr val="accent2">
                    <a:lumMod val="75000"/>
                  </a:schemeClr>
                </a:solidFill>
              </a:rPr>
              <a:t>Merchant, Staff &amp; Consumer Lending </a:t>
            </a:r>
          </a:p>
          <a:p>
            <a:r>
              <a:rPr lang="en-US" sz="1600" dirty="0">
                <a:solidFill>
                  <a:schemeClr val="accent2">
                    <a:lumMod val="75000"/>
                  </a:schemeClr>
                </a:solidFill>
              </a:rPr>
              <a:t>To support merchant financial needs without bank audit &amp; documentations</a:t>
            </a:r>
          </a:p>
        </p:txBody>
      </p:sp>
    </p:spTree>
    <p:extLst>
      <p:ext uri="{BB962C8B-B14F-4D97-AF65-F5344CB8AC3E}">
        <p14:creationId xmlns:p14="http://schemas.microsoft.com/office/powerpoint/2010/main" val="34746117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72596</TotalTime>
  <Words>2243</Words>
  <Application>Microsoft Macintosh PowerPoint</Application>
  <PresentationFormat>Widescreen</PresentationFormat>
  <Paragraphs>235</Paragraphs>
  <Slides>16</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 Black</vt:lpstr>
      <vt:lpstr>Calibri</vt:lpstr>
      <vt:lpstr>Calibri Light</vt:lpstr>
      <vt:lpstr>Helvetica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Alok Sambuddha</cp:lastModifiedBy>
  <cp:revision>222</cp:revision>
  <cp:lastPrinted>2021-12-03T13:34:54Z</cp:lastPrinted>
  <dcterms:created xsi:type="dcterms:W3CDTF">2020-06-12T02:29:26Z</dcterms:created>
  <dcterms:modified xsi:type="dcterms:W3CDTF">2022-02-03T05:40:59Z</dcterms:modified>
</cp:coreProperties>
</file>